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91" autoAdjust="0"/>
    <p:restoredTop sz="94660"/>
  </p:normalViewPr>
  <p:slideViewPr>
    <p:cSldViewPr snapToGrid="0">
      <p:cViewPr>
        <p:scale>
          <a:sx n="81" d="100"/>
          <a:sy n="81" d="100"/>
        </p:scale>
        <p:origin x="-294"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5104C79-8AB6-4A56-BA49-0A36A1AE0577}" type="datetimeFigureOut">
              <a:rPr lang="es-CO" smtClean="0"/>
              <a:t>09/08/2018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236485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5104C79-8AB6-4A56-BA49-0A36A1AE0577}" type="datetimeFigureOut">
              <a:rPr lang="es-CO" smtClean="0"/>
              <a:t>09/08/2018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93256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5104C79-8AB6-4A56-BA49-0A36A1AE0577}" type="datetimeFigureOut">
              <a:rPr lang="es-CO" smtClean="0"/>
              <a:t>09/08/2018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84186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5104C79-8AB6-4A56-BA49-0A36A1AE0577}" type="datetimeFigureOut">
              <a:rPr lang="es-CO" smtClean="0"/>
              <a:t>09/08/2018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4203161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5104C79-8AB6-4A56-BA49-0A36A1AE0577}" type="datetimeFigureOut">
              <a:rPr lang="es-CO" smtClean="0"/>
              <a:t>09/08/2018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4133005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5104C79-8AB6-4A56-BA49-0A36A1AE0577}" type="datetimeFigureOut">
              <a:rPr lang="es-CO" smtClean="0"/>
              <a:t>09/08/2018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1703341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5104C79-8AB6-4A56-BA49-0A36A1AE0577}" type="datetimeFigureOut">
              <a:rPr lang="es-CO" smtClean="0"/>
              <a:t>09/08/2018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3656412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5104C79-8AB6-4A56-BA49-0A36A1AE0577}" type="datetimeFigureOut">
              <a:rPr lang="es-CO" smtClean="0"/>
              <a:t>09/08/2018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1727144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04C79-8AB6-4A56-BA49-0A36A1AE0577}" type="datetimeFigureOut">
              <a:rPr lang="es-CO" smtClean="0"/>
              <a:t>09/08/2018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175451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5104C79-8AB6-4A56-BA49-0A36A1AE0577}" type="datetimeFigureOut">
              <a:rPr lang="es-CO" smtClean="0"/>
              <a:t>09/08/2018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1738743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5104C79-8AB6-4A56-BA49-0A36A1AE0577}" type="datetimeFigureOut">
              <a:rPr lang="es-CO" smtClean="0"/>
              <a:t>09/08/2018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757B984-E656-4966-A7C1-17D98EFEE813}" type="slidenum">
              <a:rPr lang="es-CO" smtClean="0"/>
              <a:t>‹Nº›</a:t>
            </a:fld>
            <a:endParaRPr lang="es-CO"/>
          </a:p>
        </p:txBody>
      </p:sp>
    </p:spTree>
    <p:extLst>
      <p:ext uri="{BB962C8B-B14F-4D97-AF65-F5344CB8AC3E}">
        <p14:creationId xmlns:p14="http://schemas.microsoft.com/office/powerpoint/2010/main" val="1649261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8000">
              <a:schemeClr val="accent4">
                <a:lumMod val="20000"/>
                <a:lumOff val="8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04C79-8AB6-4A56-BA49-0A36A1AE0577}" type="datetimeFigureOut">
              <a:rPr lang="es-CO" smtClean="0"/>
              <a:t>09/08/2018</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7B984-E656-4966-A7C1-17D98EFEE813}" type="slidenum">
              <a:rPr lang="es-CO" smtClean="0"/>
              <a:t>‹Nº›</a:t>
            </a:fld>
            <a:endParaRPr lang="es-CO"/>
          </a:p>
        </p:txBody>
      </p:sp>
    </p:spTree>
    <p:extLst>
      <p:ext uri="{BB962C8B-B14F-4D97-AF65-F5344CB8AC3E}">
        <p14:creationId xmlns:p14="http://schemas.microsoft.com/office/powerpoint/2010/main" val="84990564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image" Target="../media/image2.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webex.es/"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adobe.com/es/products/connect/"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hyperlink" Target="https://www.adobe.com/cfusion/adobeconnect/index.cfm?event=tria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helpx.adobe.com/la/adobe-connect/using/adobe-connect-application-for-desktop.html"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hyperlink" Target="https://helpx.adobe.com/la/adobe-connect/connect-downloads-updates.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accounts.google.com/" TargetMode="External"/><Relationship Id="rId3" Type="http://schemas.openxmlformats.org/officeDocument/2006/relationships/hyperlink" Target="https://colombiadigital.net/aprenda-tic/aprendices/guias-rapidas/item/4584-%C2%BFc%C3%B3mo-hacer-un-hangout-de-google%20?.html" TargetMode="External"/><Relationship Id="rId7" Type="http://schemas.openxmlformats.org/officeDocument/2006/relationships/hyperlink" Target="https://www.youtube.com/watch?v=g2-tsGelk4U" TargetMode="External"/><Relationship Id="rId2" Type="http://schemas.openxmlformats.org/officeDocument/2006/relationships/hyperlink" Target="http://www.google.com/+/learnmore/hangouts/" TargetMode="External"/><Relationship Id="rId1" Type="http://schemas.openxmlformats.org/officeDocument/2006/relationships/slideLayout" Target="../slideLayouts/slideLayout7.xml"/><Relationship Id="rId6" Type="http://schemas.openxmlformats.org/officeDocument/2006/relationships/hyperlink" Target="https://support.google.com/fi/answer/6188337" TargetMode="External"/><Relationship Id="rId5" Type="http://schemas.openxmlformats.org/officeDocument/2006/relationships/hyperlink" Target="https://support.google.com/hangouts/answer/6023920" TargetMode="External"/><Relationship Id="rId4" Type="http://schemas.openxmlformats.org/officeDocument/2006/relationships/image" Target="../media/image3.jpeg"/><Relationship Id="rId9" Type="http://schemas.openxmlformats.org/officeDocument/2006/relationships/hyperlink" Target="https://support.google.com/hangouts/answer/3110347#cam_mic"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vyew.com/s/"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73722" y="1321415"/>
            <a:ext cx="10857441" cy="4154984"/>
          </a:xfrm>
          <a:prstGeom prst="rect">
            <a:avLst/>
          </a:prstGeom>
          <a:noFill/>
        </p:spPr>
        <p:txBody>
          <a:bodyPr wrap="square" lIns="91440" tIns="45720" rIns="91440" bIns="45720">
            <a:spAutoFit/>
          </a:bodyPr>
          <a:lstStyle/>
          <a:p>
            <a:pPr algn="ctr"/>
            <a:r>
              <a:rPr lang="es-ES" sz="66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rPr>
              <a:t>Herramientas para realizar videoconferencia</a:t>
            </a:r>
          </a:p>
          <a:p>
            <a:pPr algn="ctr"/>
            <a:r>
              <a:rPr lang="es-ES" sz="6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rPr>
              <a:t>Y audio conferencia </a:t>
            </a:r>
            <a:endParaRPr lang="es-ES" sz="6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endParaRPr>
          </a:p>
        </p:txBody>
      </p:sp>
    </p:spTree>
    <p:extLst>
      <p:ext uri="{BB962C8B-B14F-4D97-AF65-F5344CB8AC3E}">
        <p14:creationId xmlns:p14="http://schemas.microsoft.com/office/powerpoint/2010/main" val="86084271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11830929" cy="6595652"/>
          </a:xfrm>
          <a:prstGeom prst="rect">
            <a:avLst/>
          </a:prstGeom>
        </p:spPr>
        <p:txBody>
          <a:bodyPr wrap="square">
            <a:spAutoFit/>
          </a:bodyPr>
          <a:lstStyle/>
          <a:p>
            <a:pPr>
              <a:lnSpc>
                <a:spcPct val="115000"/>
              </a:lnSpc>
              <a:spcAft>
                <a:spcPts val="1000"/>
              </a:spcAft>
            </a:pPr>
            <a:r>
              <a:rPr lang="es-ES" dirty="0" smtClean="0">
                <a:effectLst/>
                <a:latin typeface="Calibri" panose="020F0502020204030204" pitchFamily="34" charset="0"/>
                <a:ea typeface="Calibri" panose="020F0502020204030204" pitchFamily="34" charset="0"/>
                <a:cs typeface="Times New Roman" panose="02020603050405020304" pitchFamily="18" charset="0"/>
              </a:rPr>
              <a:t>A </a:t>
            </a:r>
            <a:r>
              <a:rPr lang="es-ES"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pesar de mantener su código cerrado, </a:t>
            </a: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Skype es una de las herramientas de comunicación de voz por Internet más utilizadas,</a:t>
            </a:r>
            <a:r>
              <a:rPr lang="es-ES"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ya que se caracteriza por poseer un protocolo que realiza una gran compresión de las señales sin que este hecho perjudique la calidad de las transmisiones.</a:t>
            </a:r>
            <a:endParaRPr lang="es-CO" dirty="0" smtClean="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s-ES"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Skype puede ser perfectamente utilizado sin inconvenientes en casi todos los sistemas operativos, tales como </a:t>
            </a: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Windows, Mac OS X, distribuciones de GNU/Linux, e incluso en sistemas para dispositivos portátiles, como es el caso de Windows, Android y </a:t>
            </a:r>
            <a:r>
              <a:rPr lang="es-ES" b="1" dirty="0" err="1" smtClean="0">
                <a:solidFill>
                  <a:schemeClr val="bg1"/>
                </a:solidFill>
                <a:effectLst/>
                <a:latin typeface="Arial" panose="020B0604020202020204" pitchFamily="34" charset="0"/>
                <a:ea typeface="Calibri" panose="020F0502020204030204" pitchFamily="34" charset="0"/>
                <a:cs typeface="Arial" panose="020B0604020202020204" pitchFamily="34" charset="0"/>
              </a:rPr>
              <a:t>iOS</a:t>
            </a: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a:t>
            </a:r>
            <a:endParaRPr lang="es-CO" dirty="0" smtClean="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Servicio gratuito y pago</a:t>
            </a:r>
            <a:endParaRPr lang="es-CO" dirty="0" smtClean="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s-ES"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Skype ofrece actualmente a sus usuarios varias alternativas de uso, ya que </a:t>
            </a: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es posible adquirir un paquete de comunicación a bajo costo</a:t>
            </a:r>
            <a:r>
              <a:rPr lang="es-ES"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para poder acceder a la gran cantidad de opciones que ofrece el programa, tales como la posibilidad de </a:t>
            </a: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realizar llamadas a teléfonos fijos y móviles del cualquier parte del planeta mediante el pago de tarifas reducidas.</a:t>
            </a:r>
            <a:endParaRPr lang="es-CO" dirty="0" smtClean="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s-ES"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No obstante, también </a:t>
            </a: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es posible utilizar Skype de manera totalmente gratuita</a:t>
            </a:r>
            <a:r>
              <a:rPr lang="es-ES"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y disfrutar de la importante serie de prestaciones que ofrece el programa, manteniendo siempre la calidad estupenda de comunicación que brinda la aplicación.</a:t>
            </a:r>
          </a:p>
          <a:p>
            <a:pPr>
              <a:lnSpc>
                <a:spcPct val="115000"/>
              </a:lnSpc>
              <a:spcAft>
                <a:spcPts val="1000"/>
              </a:spcAft>
            </a:pPr>
            <a:r>
              <a:rPr lang="es-ES" dirty="0">
                <a:solidFill>
                  <a:schemeClr val="bg1"/>
                </a:solidFill>
                <a:latin typeface="Arial" panose="020B0604020202020204" pitchFamily="34" charset="0"/>
                <a:cs typeface="Arial" panose="020B0604020202020204" pitchFamily="34" charset="0"/>
              </a:rPr>
              <a:t>Para ello, sólo es necesario </a:t>
            </a:r>
            <a:r>
              <a:rPr lang="es-ES" b="1" dirty="0">
                <a:solidFill>
                  <a:schemeClr val="bg1"/>
                </a:solidFill>
                <a:latin typeface="Arial" panose="020B0604020202020204" pitchFamily="34" charset="0"/>
                <a:cs typeface="Arial" panose="020B0604020202020204" pitchFamily="34" charset="0"/>
              </a:rPr>
              <a:t>instalar la última versión disponible del software</a:t>
            </a:r>
            <a:r>
              <a:rPr lang="es-ES" dirty="0">
                <a:solidFill>
                  <a:schemeClr val="bg1"/>
                </a:solidFill>
                <a:latin typeface="Arial" panose="020B0604020202020204" pitchFamily="34" charset="0"/>
                <a:cs typeface="Arial" panose="020B0604020202020204" pitchFamily="34" charset="0"/>
              </a:rPr>
              <a:t>, que puede ser descargada de manera gratuita en su </a:t>
            </a:r>
            <a:r>
              <a:rPr lang="es-ES" dirty="0" err="1">
                <a:solidFill>
                  <a:schemeClr val="bg1"/>
                </a:solidFill>
                <a:latin typeface="Arial" panose="020B0604020202020204" pitchFamily="34" charset="0"/>
                <a:cs typeface="Arial" panose="020B0604020202020204" pitchFamily="34" charset="0"/>
              </a:rPr>
              <a:t>website</a:t>
            </a:r>
            <a:r>
              <a:rPr lang="es-ES" dirty="0">
                <a:solidFill>
                  <a:schemeClr val="bg1"/>
                </a:solidFill>
                <a:latin typeface="Arial" panose="020B0604020202020204" pitchFamily="34" charset="0"/>
                <a:cs typeface="Arial" panose="020B0604020202020204" pitchFamily="34" charset="0"/>
              </a:rPr>
              <a:t> oficial, y luego registrarse como usuario del servicio. Cabe destacar que además </a:t>
            </a:r>
            <a:r>
              <a:rPr lang="es-ES" b="1" dirty="0">
                <a:solidFill>
                  <a:schemeClr val="bg1"/>
                </a:solidFill>
                <a:latin typeface="Arial" panose="020B0604020202020204" pitchFamily="34" charset="0"/>
                <a:cs typeface="Arial" panose="020B0604020202020204" pitchFamily="34" charset="0"/>
              </a:rPr>
              <a:t>debemos disponer de conexión de banda ancha, micrófono y parlantes conectados a nuestra PC.</a:t>
            </a:r>
            <a:endParaRPr lang="es-CO" dirty="0">
              <a:solidFill>
                <a:schemeClr val="bg1"/>
              </a:solidFill>
              <a:latin typeface="Arial" panose="020B0604020202020204" pitchFamily="34" charset="0"/>
              <a:cs typeface="Arial" panose="020B0604020202020204" pitchFamily="34" charset="0"/>
            </a:endParaRPr>
          </a:p>
          <a:p>
            <a:pPr>
              <a:lnSpc>
                <a:spcPct val="115000"/>
              </a:lnSpc>
              <a:spcAft>
                <a:spcPts val="1000"/>
              </a:spcAft>
            </a:pPr>
            <a:endParaRPr lang="es-CO"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85718755"/>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45168" cy="3212392"/>
          </a:xfrm>
          <a:prstGeom prst="rect">
            <a:avLst/>
          </a:prstGeom>
        </p:spPr>
      </p:pic>
      <p:pic>
        <p:nvPicPr>
          <p:cNvPr id="5" name="Picture 2" descr="vye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5168" y="1"/>
            <a:ext cx="5110709" cy="321239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gh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5876" y="0"/>
            <a:ext cx="4736123" cy="321239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adobe-conn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212392"/>
            <a:ext cx="4304714" cy="36456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webex"/>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04714" y="3212390"/>
            <a:ext cx="3784209" cy="364560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sultado de imagen para logos de hacer videoconferencia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88923" y="3212389"/>
            <a:ext cx="4103076" cy="3645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492753"/>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68982" y="407015"/>
            <a:ext cx="9232015" cy="4247317"/>
          </a:xfrm>
          <a:prstGeom prst="rect">
            <a:avLst/>
          </a:prstGeom>
          <a:noFill/>
        </p:spPr>
        <p:txBody>
          <a:bodyPr wrap="none" lIns="91440" tIns="45720" rIns="91440" bIns="45720">
            <a:spAutoFit/>
          </a:bodyPr>
          <a:lstStyle/>
          <a:p>
            <a:pPr algn="ctr"/>
            <a:r>
              <a:rPr lang="es-E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rPr>
              <a:t>Trabajo presentado por</a:t>
            </a:r>
          </a:p>
          <a:p>
            <a:pPr algn="ctr"/>
            <a:r>
              <a:rPr lang="es-E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rPr>
              <a:t>Leidy peña</a:t>
            </a:r>
          </a:p>
          <a:p>
            <a:pPr algn="ctr"/>
            <a:r>
              <a:rPr lang="es-E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rPr>
              <a:t>Didier Gil Gaviria </a:t>
            </a:r>
          </a:p>
          <a:p>
            <a:pPr algn="ctr"/>
            <a:r>
              <a:rPr lang="es-E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rPr>
              <a:t>PFC</a:t>
            </a:r>
          </a:p>
          <a:p>
            <a:pPr algn="ctr"/>
            <a:r>
              <a:rPr lang="es-E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rPr>
              <a:t>II SEMESRE </a:t>
            </a:r>
            <a:r>
              <a:rPr lang="es-E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rPr>
              <a:t> </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lgerian" panose="04020705040A02060702" pitchFamily="82" charset="0"/>
            </a:endParaRPr>
          </a:p>
        </p:txBody>
      </p:sp>
    </p:spTree>
    <p:extLst>
      <p:ext uri="{BB962C8B-B14F-4D97-AF65-F5344CB8AC3E}">
        <p14:creationId xmlns:p14="http://schemas.microsoft.com/office/powerpoint/2010/main" val="3058685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webe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9255" y="4495319"/>
            <a:ext cx="3202745" cy="2362681"/>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p:cNvSpPr txBox="1"/>
          <p:nvPr/>
        </p:nvSpPr>
        <p:spPr>
          <a:xfrm>
            <a:off x="196948" y="351692"/>
            <a:ext cx="11873133" cy="4801314"/>
          </a:xfrm>
          <a:prstGeom prst="rect">
            <a:avLst/>
          </a:prstGeom>
          <a:noFill/>
        </p:spPr>
        <p:txBody>
          <a:bodyPr wrap="square" rtlCol="0">
            <a:spAutoFit/>
          </a:bodyPr>
          <a:lstStyle/>
          <a:p>
            <a:pPr lvl="0" algn="ctr"/>
            <a:r>
              <a:rPr lang="es-ES" sz="2400" b="1" dirty="0" smtClean="0">
                <a:solidFill>
                  <a:srgbClr val="0070C0"/>
                </a:solidFill>
                <a:latin typeface="Algerian" panose="04020705040A02060702" pitchFamily="82" charset="0"/>
              </a:rPr>
              <a:t>Cisco </a:t>
            </a:r>
            <a:r>
              <a:rPr lang="es-CO" altLang="es-CO" sz="2400" b="1" dirty="0" err="1" smtClean="0">
                <a:solidFill>
                  <a:srgbClr val="0070C0"/>
                </a:solidFill>
                <a:latin typeface="Algerian" panose="04020705040A02060702" pitchFamily="82" charset="0"/>
              </a:rPr>
              <a:t>We</a:t>
            </a:r>
            <a:r>
              <a:rPr lang="es-CO" altLang="es-CO" sz="2400" b="1" dirty="0" err="1" smtClean="0">
                <a:solidFill>
                  <a:srgbClr val="0070C0"/>
                </a:solidFill>
                <a:latin typeface="Algerian" panose="04020705040A02060702" pitchFamily="82" charset="0"/>
                <a:hlinkClick r:id="rId3"/>
              </a:rPr>
              <a:t>bex</a:t>
            </a:r>
            <a:endParaRPr lang="es-CO" altLang="es-CO" sz="2400" b="1" dirty="0" smtClean="0">
              <a:solidFill>
                <a:srgbClr val="0070C0"/>
              </a:solidFill>
              <a:latin typeface="Algerian" panose="04020705040A02060702" pitchFamily="82" charset="0"/>
              <a:hlinkClick r:id="rId3"/>
            </a:endParaRPr>
          </a:p>
          <a:p>
            <a:pPr lvl="0" eaLnBrk="0" fontAlgn="base" hangingPunct="0">
              <a:spcBef>
                <a:spcPct val="0"/>
              </a:spcBef>
              <a:spcAft>
                <a:spcPct val="0"/>
              </a:spcAft>
            </a:pPr>
            <a:r>
              <a:rPr lang="es-CO" altLang="es-CO" dirty="0" smtClean="0">
                <a:hlinkClick r:id="rId3"/>
              </a:rPr>
              <a:t>.</a:t>
            </a:r>
            <a:r>
              <a:rPr lang="es-CO" altLang="es-CO" dirty="0" smtClean="0"/>
              <a:t> </a:t>
            </a:r>
            <a:r>
              <a:rPr lang="es-CO" altLang="es-CO" sz="2000" dirty="0" smtClean="0">
                <a:solidFill>
                  <a:schemeClr val="bg1"/>
                </a:solidFill>
                <a:latin typeface="Arial" panose="020B0604020202020204" pitchFamily="34" charset="0"/>
                <a:cs typeface="Arial" panose="020B0604020202020204" pitchFamily="34" charset="0"/>
              </a:rPr>
              <a:t>Herramienta colaborativa para desarrollar reuniones empresariales. No necesita descargas, instalación o actualizaciones; se accede directamente al sitio web luego de haberse registrado. Las herramientas de trabajo que requiere son, computador, micrófono y cámara web (opcional). Cuenta con una versión paga y gratis, y facilita el intercambio de documentos, compartir agenda, recordatorios, videos, ficheros, así como trabajar archivos de forma colaborativa. También se puede acceder desde los dispositivos móviles. </a:t>
            </a:r>
          </a:p>
          <a:p>
            <a:endParaRPr lang="es-CO" dirty="0" smtClean="0"/>
          </a:p>
          <a:p>
            <a:r>
              <a:rPr lang="es-ES" dirty="0" smtClean="0">
                <a:solidFill>
                  <a:schemeClr val="bg1"/>
                </a:solidFill>
                <a:latin typeface="Arial" panose="020B0604020202020204" pitchFamily="34" charset="0"/>
                <a:cs typeface="Arial" panose="020B0604020202020204" pitchFamily="34" charset="0"/>
              </a:rPr>
              <a:t>Uso compartido de archivos, aplicaciones y escritorios: este entorno facilita la colaboración en cualquier proyecto mediante el uso compartido de contenidos online en tiempo real. </a:t>
            </a:r>
          </a:p>
          <a:p>
            <a:r>
              <a:rPr lang="es-ES" dirty="0" smtClean="0">
                <a:solidFill>
                  <a:schemeClr val="bg1"/>
                </a:solidFill>
                <a:latin typeface="Arial" panose="020B0604020202020204" pitchFamily="34" charset="0"/>
                <a:cs typeface="Arial" panose="020B0604020202020204" pitchFamily="34" charset="0"/>
              </a:rPr>
              <a:t> </a:t>
            </a:r>
            <a:r>
              <a:rPr lang="es-ES" dirty="0">
                <a:solidFill>
                  <a:schemeClr val="bg1"/>
                </a:solidFill>
                <a:latin typeface="Arial" panose="020B0604020202020204" pitchFamily="34" charset="0"/>
                <a:cs typeface="Arial" panose="020B0604020202020204" pitchFamily="34" charset="0"/>
              </a:rPr>
              <a:t>E</a:t>
            </a:r>
            <a:r>
              <a:rPr lang="es-ES" dirty="0" smtClean="0">
                <a:solidFill>
                  <a:schemeClr val="bg1"/>
                </a:solidFill>
                <a:latin typeface="Arial" panose="020B0604020202020204" pitchFamily="34" charset="0"/>
                <a:cs typeface="Arial" panose="020B0604020202020204" pitchFamily="34" charset="0"/>
              </a:rPr>
              <a:t>l vídeo de alta definición del orador activo permite visualizar vídeos con una imagen nítida y clara y con una resolución de pantalla de hasta 720 p. Vea hasta siete transmisiones de vídeo de cámara web de forma simultánea en las que se incluye una opción para activar el audio de voz</a:t>
            </a:r>
            <a:r>
              <a:rPr lang="es-ES" dirty="0" smtClean="0"/>
              <a:t>.</a:t>
            </a:r>
          </a:p>
          <a:p>
            <a:endParaRPr lang="es-CO" dirty="0" smtClean="0"/>
          </a:p>
          <a:p>
            <a:endParaRPr lang="es-CO" dirty="0"/>
          </a:p>
          <a:p>
            <a:endParaRPr lang="es-CO" dirty="0"/>
          </a:p>
        </p:txBody>
      </p:sp>
    </p:spTree>
    <p:extLst>
      <p:ext uri="{BB962C8B-B14F-4D97-AF65-F5344CB8AC3E}">
        <p14:creationId xmlns:p14="http://schemas.microsoft.com/office/powerpoint/2010/main" val="311949064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613053" y="533035"/>
            <a:ext cx="8525021" cy="5909310"/>
          </a:xfrm>
          <a:prstGeom prst="rect">
            <a:avLst/>
          </a:prstGeom>
        </p:spPr>
        <p:txBody>
          <a:bodyPr wrap="square">
            <a:spAutoFit/>
          </a:bodyPr>
          <a:lstStyle/>
          <a:p>
            <a:endParaRPr lang="es-ES" dirty="0" smtClean="0">
              <a:solidFill>
                <a:schemeClr val="bg1"/>
              </a:solidFill>
              <a:latin typeface="Arial" panose="020B0604020202020204" pitchFamily="34" charset="0"/>
              <a:cs typeface="Arial" panose="020B0604020202020204" pitchFamily="34" charset="0"/>
            </a:endParaRPr>
          </a:p>
          <a:p>
            <a:r>
              <a:rPr lang="es-ES" dirty="0" smtClean="0">
                <a:solidFill>
                  <a:schemeClr val="bg1"/>
                </a:solidFill>
                <a:latin typeface="Arial" panose="020B0604020202020204" pitchFamily="34" charset="0"/>
                <a:cs typeface="Arial" panose="020B0604020202020204" pitchFamily="34" charset="0"/>
              </a:rPr>
              <a:t>• Sistema de conferencias con opciones de voz integradas: puede elegir realizar llamadas directas o devoluciones de llamadas a números de pago o gratuitos o realizar llamadas de voz por IP. Agilización de todo el proceso de gestión de reuniones mediante los espacios de reunión </a:t>
            </a:r>
          </a:p>
          <a:p>
            <a:endParaRPr lang="es-ES" dirty="0" smtClean="0">
              <a:solidFill>
                <a:schemeClr val="bg1"/>
              </a:solidFill>
              <a:latin typeface="Arial" panose="020B0604020202020204" pitchFamily="34" charset="0"/>
              <a:cs typeface="Arial" panose="020B0604020202020204" pitchFamily="34" charset="0"/>
            </a:endParaRPr>
          </a:p>
          <a:p>
            <a:r>
              <a:rPr lang="es-ES" dirty="0" smtClean="0">
                <a:solidFill>
                  <a:schemeClr val="bg1"/>
                </a:solidFill>
                <a:latin typeface="Arial" panose="020B0604020202020204" pitchFamily="34" charset="0"/>
                <a:cs typeface="Arial" panose="020B0604020202020204" pitchFamily="34" charset="0"/>
              </a:rPr>
              <a:t>• Espacios de reunión persistentes y centralizados: comparta agendas, documentos, notas de la reunión, elementos de acción y grabaciones antes, durante y después de la reunión. Control de cambios como comentarios, archivos y descargas con notificaciones. </a:t>
            </a:r>
          </a:p>
          <a:p>
            <a:endParaRPr lang="es-ES" dirty="0" smtClean="0">
              <a:solidFill>
                <a:schemeClr val="bg1"/>
              </a:solidFill>
              <a:latin typeface="Arial" panose="020B0604020202020204" pitchFamily="34" charset="0"/>
              <a:cs typeface="Arial" panose="020B0604020202020204" pitchFamily="34" charset="0"/>
            </a:endParaRPr>
          </a:p>
          <a:p>
            <a:r>
              <a:rPr lang="es-ES" dirty="0" smtClean="0">
                <a:solidFill>
                  <a:schemeClr val="bg1"/>
                </a:solidFill>
                <a:latin typeface="Arial" panose="020B0604020202020204" pitchFamily="34" charset="0"/>
                <a:cs typeface="Arial" panose="020B0604020202020204" pitchFamily="34" charset="0"/>
              </a:rPr>
              <a:t>Biblioteca de documentos y uso compartido de archivos: administre archivos en carpetas con control de versiones, comentarios y búsquedas indexadas de todo el contenido</a:t>
            </a:r>
          </a:p>
          <a:p>
            <a:endParaRPr lang="es-ES" dirty="0">
              <a:solidFill>
                <a:schemeClr val="bg1"/>
              </a:solidFill>
              <a:latin typeface="Arial" panose="020B0604020202020204" pitchFamily="34" charset="0"/>
              <a:cs typeface="Arial" panose="020B0604020202020204" pitchFamily="34" charset="0"/>
            </a:endParaRPr>
          </a:p>
          <a:p>
            <a:r>
              <a:rPr lang="es-ES" dirty="0" smtClean="0"/>
              <a:t> </a:t>
            </a:r>
            <a:r>
              <a:rPr lang="es-ES" dirty="0" smtClean="0">
                <a:solidFill>
                  <a:schemeClr val="bg1"/>
                </a:solidFill>
                <a:latin typeface="Arial" panose="020B0604020202020204" pitchFamily="34" charset="0"/>
                <a:cs typeface="Arial" panose="020B0604020202020204" pitchFamily="34" charset="0"/>
              </a:rPr>
              <a:t>Los espacios de reunión contribuyen a dinamizar las actividades de las reuniones y hacer más viable el uso compartido de contenidos Reuniones online a través de cualquier dispositivo. Reuniones a través de entornos móviles: asista a reuniones mediante un iPhone, Android, un iPad o una BlackBerry u otros teléfonos móviles y tabletas con conexión inalámbrica o 3G y 4G.</a:t>
            </a:r>
          </a:p>
          <a:p>
            <a:endParaRPr lang="es-ES" dirty="0">
              <a:solidFill>
                <a:schemeClr val="bg1"/>
              </a:solidFill>
              <a:latin typeface="Arial" panose="020B0604020202020204" pitchFamily="34" charset="0"/>
              <a:cs typeface="Arial" panose="020B0604020202020204" pitchFamily="34" charset="0"/>
            </a:endParaRPr>
          </a:p>
        </p:txBody>
      </p:sp>
      <p:pic>
        <p:nvPicPr>
          <p:cNvPr id="3" name="Picture 4" descr="webe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629465" cy="2677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035677"/>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dobe-conne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04714" cy="3165574"/>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4431323" y="644769"/>
            <a:ext cx="7512147" cy="5632311"/>
          </a:xfrm>
          <a:prstGeom prst="rect">
            <a:avLst/>
          </a:prstGeom>
        </p:spPr>
        <p:txBody>
          <a:bodyPr wrap="square">
            <a:spAutoFit/>
          </a:bodyPr>
          <a:lstStyle/>
          <a:p>
            <a:r>
              <a:rPr lang="es-CO" b="0" i="0" u="sng" dirty="0" smtClean="0">
                <a:solidFill>
                  <a:srgbClr val="23527C"/>
                </a:solidFill>
                <a:effectLst/>
                <a:latin typeface="Roboto"/>
                <a:hlinkClick r:id="rId3"/>
              </a:rPr>
              <a:t>Adobe </a:t>
            </a:r>
            <a:r>
              <a:rPr lang="es-CO" b="0" i="0" u="sng" dirty="0" err="1" smtClean="0">
                <a:solidFill>
                  <a:srgbClr val="23527C"/>
                </a:solidFill>
                <a:effectLst/>
                <a:latin typeface="Roboto"/>
                <a:hlinkClick r:id="rId3"/>
              </a:rPr>
              <a:t>Conect</a:t>
            </a:r>
            <a:r>
              <a:rPr lang="es-CO" b="0" i="0" u="sng" dirty="0" smtClean="0">
                <a:solidFill>
                  <a:srgbClr val="23527C"/>
                </a:solidFill>
                <a:effectLst/>
                <a:latin typeface="Roboto"/>
                <a:hlinkClick r:id="rId3"/>
              </a:rPr>
              <a:t>.</a:t>
            </a:r>
            <a:r>
              <a:rPr lang="es-CO" b="0" i="0" dirty="0" smtClean="0">
                <a:solidFill>
                  <a:srgbClr val="333333"/>
                </a:solidFill>
                <a:effectLst/>
                <a:latin typeface="Roboto"/>
              </a:rPr>
              <a:t> Ofrece toda una suite de aplicaciones de comunicaciones para docentes, estudiantes y empresarios. No solo ofrece el servicio de videoconferencias, sino que también integra herramientas de seguimiento a proyectos en línea. Viene acompañada de Adobe </a:t>
            </a:r>
            <a:r>
              <a:rPr lang="es-CO" b="0" i="0" dirty="0" err="1" smtClean="0">
                <a:solidFill>
                  <a:srgbClr val="333333"/>
                </a:solidFill>
                <a:effectLst/>
                <a:latin typeface="Roboto"/>
              </a:rPr>
              <a:t>Connect</a:t>
            </a:r>
            <a:r>
              <a:rPr lang="es-CO" b="0" i="0" dirty="0" smtClean="0">
                <a:solidFill>
                  <a:srgbClr val="333333"/>
                </a:solidFill>
                <a:effectLst/>
                <a:latin typeface="Roboto"/>
              </a:rPr>
              <a:t> Training, Adobe </a:t>
            </a:r>
            <a:r>
              <a:rPr lang="es-CO" b="0" i="0" dirty="0" err="1" smtClean="0">
                <a:solidFill>
                  <a:srgbClr val="333333"/>
                </a:solidFill>
                <a:effectLst/>
                <a:latin typeface="Roboto"/>
              </a:rPr>
              <a:t>Connect</a:t>
            </a:r>
            <a:r>
              <a:rPr lang="es-CO" b="0" i="0" dirty="0" smtClean="0">
                <a:solidFill>
                  <a:srgbClr val="333333"/>
                </a:solidFill>
                <a:effectLst/>
                <a:latin typeface="Roboto"/>
              </a:rPr>
              <a:t> </a:t>
            </a:r>
            <a:r>
              <a:rPr lang="es-CO" b="0" i="0" dirty="0" err="1" smtClean="0">
                <a:solidFill>
                  <a:srgbClr val="333333"/>
                </a:solidFill>
                <a:effectLst/>
                <a:latin typeface="Roboto"/>
              </a:rPr>
              <a:t>Events</a:t>
            </a:r>
            <a:r>
              <a:rPr lang="es-CO" b="0" i="0" dirty="0" smtClean="0">
                <a:solidFill>
                  <a:srgbClr val="333333"/>
                </a:solidFill>
                <a:effectLst/>
                <a:latin typeface="Roboto"/>
              </a:rPr>
              <a:t> y Adobe </a:t>
            </a:r>
            <a:r>
              <a:rPr lang="es-CO" b="0" i="0" dirty="0" err="1" smtClean="0">
                <a:solidFill>
                  <a:srgbClr val="333333"/>
                </a:solidFill>
                <a:effectLst/>
                <a:latin typeface="Roboto"/>
              </a:rPr>
              <a:t>Connect</a:t>
            </a:r>
            <a:r>
              <a:rPr lang="es-CO" b="0" i="0" dirty="0" smtClean="0">
                <a:solidFill>
                  <a:srgbClr val="333333"/>
                </a:solidFill>
                <a:effectLst/>
                <a:latin typeface="Roboto"/>
              </a:rPr>
              <a:t> Enterprise Server, las cuales de acuerdo a sus características proporcionan herramientas web de comunicaciones, formación, marketing y ventas. Se puede obtener una versión libre, a través del </a:t>
            </a:r>
            <a:r>
              <a:rPr lang="es-CO" b="0" i="0" u="none" strike="noStrike" dirty="0" smtClean="0">
                <a:solidFill>
                  <a:srgbClr val="337AB7"/>
                </a:solidFill>
                <a:effectLst/>
                <a:latin typeface="Roboto"/>
                <a:hlinkClick r:id="rId4"/>
              </a:rPr>
              <a:t>registro online</a:t>
            </a:r>
            <a:r>
              <a:rPr lang="es-CO" b="0" i="0" dirty="0" smtClean="0">
                <a:solidFill>
                  <a:srgbClr val="333333"/>
                </a:solidFill>
                <a:effectLst/>
                <a:latin typeface="Roboto"/>
              </a:rPr>
              <a:t> en la página web</a:t>
            </a:r>
            <a:r>
              <a:rPr lang="es-CO" u="sng" dirty="0" smtClean="0">
                <a:solidFill>
                  <a:schemeClr val="bg1"/>
                </a:solidFill>
                <a:latin typeface="Arial" panose="020B0604020202020204" pitchFamily="34" charset="0"/>
                <a:cs typeface="Arial" panose="020B0604020202020204" pitchFamily="34" charset="0"/>
              </a:rPr>
              <a:t> </a:t>
            </a:r>
            <a:r>
              <a:rPr lang="es-ES" b="1" dirty="0" smtClean="0">
                <a:solidFill>
                  <a:schemeClr val="bg1"/>
                </a:solidFill>
                <a:latin typeface="Arial" panose="020B0604020202020204" pitchFamily="34" charset="0"/>
                <a:cs typeface="Arial" panose="020B0604020202020204" pitchFamily="34" charset="0"/>
              </a:rPr>
              <a:t>Acerca de las reuniones</a:t>
            </a:r>
          </a:p>
          <a:p>
            <a:endParaRPr lang="es-ES" b="1" dirty="0">
              <a:solidFill>
                <a:schemeClr val="bg1"/>
              </a:solidFill>
              <a:latin typeface="Arial" panose="020B0604020202020204" pitchFamily="34" charset="0"/>
              <a:cs typeface="Arial" panose="020B0604020202020204" pitchFamily="34" charset="0"/>
            </a:endParaRPr>
          </a:p>
          <a:p>
            <a:endParaRPr lang="es-ES" b="1" dirty="0" smtClean="0">
              <a:solidFill>
                <a:schemeClr val="bg1"/>
              </a:solidFill>
              <a:latin typeface="Arial" panose="020B0604020202020204" pitchFamily="34" charset="0"/>
              <a:cs typeface="Arial" panose="020B0604020202020204" pitchFamily="34" charset="0"/>
            </a:endParaRPr>
          </a:p>
          <a:p>
            <a:r>
              <a:rPr lang="es-ES" dirty="0" smtClean="0">
                <a:solidFill>
                  <a:schemeClr val="bg1"/>
                </a:solidFill>
                <a:latin typeface="Arial" panose="020B0604020202020204" pitchFamily="34" charset="0"/>
                <a:cs typeface="Arial" panose="020B0604020202020204" pitchFamily="34" charset="0"/>
              </a:rPr>
              <a:t>Adobe </a:t>
            </a:r>
            <a:r>
              <a:rPr lang="es-ES" dirty="0" err="1" smtClean="0">
                <a:solidFill>
                  <a:schemeClr val="bg1"/>
                </a:solidFill>
                <a:latin typeface="Arial" panose="020B0604020202020204" pitchFamily="34" charset="0"/>
                <a:cs typeface="Arial" panose="020B0604020202020204" pitchFamily="34" charset="0"/>
              </a:rPr>
              <a:t>Connect</a:t>
            </a:r>
            <a:r>
              <a:rPr lang="es-ES" dirty="0" smtClean="0">
                <a:solidFill>
                  <a:schemeClr val="bg1"/>
                </a:solidFill>
                <a:latin typeface="Arial" panose="020B0604020202020204" pitchFamily="34" charset="0"/>
                <a:cs typeface="Arial" panose="020B0604020202020204" pitchFamily="34" charset="0"/>
              </a:rPr>
              <a:t> Meeting es una solución de conferencias en línea y en directo para varios usuarios. La sala de reuniones es una aplicación en línea que se utiliza para celebrar una reunión. La sala de reuniones contiene diversos paneles de visualización (</a:t>
            </a:r>
            <a:r>
              <a:rPr lang="es-ES" dirty="0" err="1" smtClean="0">
                <a:solidFill>
                  <a:schemeClr val="bg1"/>
                </a:solidFill>
                <a:latin typeface="Arial" panose="020B0604020202020204" pitchFamily="34" charset="0"/>
                <a:cs typeface="Arial" panose="020B0604020202020204" pitchFamily="34" charset="0"/>
              </a:rPr>
              <a:t>pods</a:t>
            </a:r>
            <a:r>
              <a:rPr lang="es-ES" dirty="0" smtClean="0">
                <a:solidFill>
                  <a:schemeClr val="bg1"/>
                </a:solidFill>
                <a:latin typeface="Arial" panose="020B0604020202020204" pitchFamily="34" charset="0"/>
                <a:cs typeface="Arial" panose="020B0604020202020204" pitchFamily="34" charset="0"/>
              </a:rPr>
              <a:t>) y componentes. Puede elegir entre varios diseños predeterminados de salas de reuniones o personalizar un diseño conforme a sus necesidades. En la sala de reuniones, los asistentes pueden compartir la pantalla o archivos de su equipo, chatear, transmitir audio y vídeo o participar en actividades en línea interactivas</a:t>
            </a:r>
            <a:endParaRPr lang="es-ES"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7867821"/>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dobe-conne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7286" y="0"/>
            <a:ext cx="4304714" cy="3165574"/>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642424" y="803260"/>
            <a:ext cx="7244862" cy="5632311"/>
          </a:xfrm>
          <a:prstGeom prst="rect">
            <a:avLst/>
          </a:prstGeom>
        </p:spPr>
        <p:txBody>
          <a:bodyPr wrap="square">
            <a:spAutoFit/>
          </a:bodyPr>
          <a:lstStyle/>
          <a:p>
            <a:r>
              <a:rPr lang="es-ES" sz="2000" dirty="0" smtClean="0">
                <a:solidFill>
                  <a:schemeClr val="bg1"/>
                </a:solidFill>
                <a:latin typeface="Arial" panose="020B0604020202020204" pitchFamily="34" charset="0"/>
                <a:cs typeface="Arial" panose="020B0604020202020204" pitchFamily="34" charset="0"/>
              </a:rPr>
              <a:t>Una vez que haya creado una sala de reuniones, ésta existirá hasta que la elimine. La ubicación de la sala de reuniones es una URL que el sistema asigna cuando se crea la reunión. Al hacer clic en la URL, se entra en la sala de reuniones virtual. Una sala de reuniones puede ser utilizada una y otra vez en la misma reunión semanal. </a:t>
            </a:r>
          </a:p>
          <a:p>
            <a:endParaRPr lang="es-ES" sz="2000" dirty="0">
              <a:solidFill>
                <a:schemeClr val="bg1"/>
              </a:solidFill>
              <a:latin typeface="Arial" panose="020B0604020202020204" pitchFamily="34" charset="0"/>
              <a:cs typeface="Arial" panose="020B0604020202020204" pitchFamily="34" charset="0"/>
            </a:endParaRPr>
          </a:p>
          <a:p>
            <a:r>
              <a:rPr lang="es-ES" sz="2000" dirty="0" smtClean="0">
                <a:solidFill>
                  <a:schemeClr val="bg1"/>
                </a:solidFill>
                <a:latin typeface="Arial" panose="020B0604020202020204" pitchFamily="34" charset="0"/>
                <a:cs typeface="Arial" panose="020B0604020202020204" pitchFamily="34" charset="0"/>
              </a:rPr>
              <a:t>El anfitrión puede dejar la sala de reuniones abierta o cerrada entre reuniones programadas. Si una sala de reuniones está abierta entre una reunión y otra, los asistentes pueden entrar en ella en cualquier momento para ver su contenido.</a:t>
            </a:r>
          </a:p>
          <a:p>
            <a:r>
              <a:rPr lang="es-ES" sz="2000" dirty="0" smtClean="0">
                <a:solidFill>
                  <a:schemeClr val="bg1"/>
                </a:solidFill>
                <a:latin typeface="Arial" panose="020B0604020202020204" pitchFamily="34" charset="0"/>
                <a:cs typeface="Arial" panose="020B0604020202020204" pitchFamily="34" charset="0"/>
              </a:rPr>
              <a:t>Para participar en una reunión, deberá disponer de un explorador compatible con Flash o la aplicación Adobe </a:t>
            </a:r>
            <a:r>
              <a:rPr lang="es-ES" sz="2000" dirty="0" err="1" smtClean="0">
                <a:solidFill>
                  <a:schemeClr val="bg1"/>
                </a:solidFill>
                <a:latin typeface="Arial" panose="020B0604020202020204" pitchFamily="34" charset="0"/>
                <a:cs typeface="Arial" panose="020B0604020202020204" pitchFamily="34" charset="0"/>
              </a:rPr>
              <a:t>Connect</a:t>
            </a:r>
            <a:r>
              <a:rPr lang="es-ES" sz="2000" dirty="0" smtClean="0">
                <a:solidFill>
                  <a:schemeClr val="bg1"/>
                </a:solidFill>
                <a:latin typeface="Arial" panose="020B0604020202020204" pitchFamily="34" charset="0"/>
                <a:cs typeface="Arial" panose="020B0604020202020204" pitchFamily="34" charset="0"/>
              </a:rPr>
              <a:t> </a:t>
            </a:r>
            <a:r>
              <a:rPr lang="es-ES" sz="2000" dirty="0" smtClean="0">
                <a:solidFill>
                  <a:schemeClr val="bg1"/>
                </a:solidFill>
                <a:latin typeface="Arial" panose="020B0604020202020204" pitchFamily="34" charset="0"/>
                <a:cs typeface="Arial" panose="020B0604020202020204" pitchFamily="34" charset="0"/>
                <a:hlinkClick r:id="rId3"/>
              </a:rPr>
              <a:t>para escritorio</a:t>
            </a:r>
            <a:r>
              <a:rPr lang="es-ES" sz="2000" dirty="0" smtClean="0">
                <a:solidFill>
                  <a:schemeClr val="bg1"/>
                </a:solidFill>
                <a:latin typeface="Arial" panose="020B0604020202020204" pitchFamily="34" charset="0"/>
                <a:cs typeface="Arial" panose="020B0604020202020204" pitchFamily="34" charset="0"/>
              </a:rPr>
              <a:t>. Sus capacidades en una reunión dependen de la función y de los permisos que tenga asignados. También tiene acceso a una sesión de Adobe </a:t>
            </a:r>
            <a:r>
              <a:rPr lang="es-ES" sz="2000" dirty="0" err="1" smtClean="0">
                <a:solidFill>
                  <a:schemeClr val="bg1"/>
                </a:solidFill>
                <a:latin typeface="Arial" panose="020B0604020202020204" pitchFamily="34" charset="0"/>
                <a:cs typeface="Arial" panose="020B0604020202020204" pitchFamily="34" charset="0"/>
              </a:rPr>
              <a:t>Connect</a:t>
            </a:r>
            <a:r>
              <a:rPr lang="es-ES" sz="2000" dirty="0" smtClean="0">
                <a:solidFill>
                  <a:schemeClr val="bg1"/>
                </a:solidFill>
                <a:latin typeface="Arial" panose="020B0604020202020204" pitchFamily="34" charset="0"/>
                <a:cs typeface="Arial" panose="020B0604020202020204" pitchFamily="34" charset="0"/>
              </a:rPr>
              <a:t> desde un </a:t>
            </a:r>
            <a:r>
              <a:rPr lang="es-ES" sz="2000" dirty="0" err="1" smtClean="0">
                <a:solidFill>
                  <a:schemeClr val="bg1"/>
                </a:solidFill>
                <a:latin typeface="Arial" panose="020B0604020202020204" pitchFamily="34" charset="0"/>
                <a:cs typeface="Arial" panose="020B0604020202020204" pitchFamily="34" charset="0"/>
              </a:rPr>
              <a:t>smartphone</a:t>
            </a:r>
            <a:r>
              <a:rPr lang="es-ES" sz="2000" dirty="0" smtClean="0">
                <a:solidFill>
                  <a:schemeClr val="bg1"/>
                </a:solidFill>
                <a:latin typeface="Arial" panose="020B0604020202020204" pitchFamily="34" charset="0"/>
                <a:cs typeface="Arial" panose="020B0604020202020204" pitchFamily="34" charset="0"/>
              </a:rPr>
              <a:t> o una tableta. Descargue las aplicaciones y actualizaciones de Adobe </a:t>
            </a:r>
            <a:r>
              <a:rPr lang="es-ES" sz="2000" dirty="0" err="1" smtClean="0">
                <a:solidFill>
                  <a:schemeClr val="bg1"/>
                </a:solidFill>
                <a:latin typeface="Arial" panose="020B0604020202020204" pitchFamily="34" charset="0"/>
                <a:cs typeface="Arial" panose="020B0604020202020204" pitchFamily="34" charset="0"/>
              </a:rPr>
              <a:t>Connect</a:t>
            </a:r>
            <a:r>
              <a:rPr lang="es-ES" sz="2000" dirty="0" smtClean="0">
                <a:solidFill>
                  <a:schemeClr val="bg1"/>
                </a:solidFill>
                <a:latin typeface="Arial" panose="020B0604020202020204" pitchFamily="34" charset="0"/>
                <a:cs typeface="Arial" panose="020B0604020202020204" pitchFamily="34" charset="0"/>
              </a:rPr>
              <a:t> </a:t>
            </a:r>
            <a:r>
              <a:rPr lang="es-ES" sz="2000" dirty="0" smtClean="0">
                <a:solidFill>
                  <a:schemeClr val="bg1"/>
                </a:solidFill>
                <a:latin typeface="Arial" panose="020B0604020202020204" pitchFamily="34" charset="0"/>
                <a:cs typeface="Arial" panose="020B0604020202020204" pitchFamily="34" charset="0"/>
                <a:hlinkClick r:id="rId4"/>
              </a:rPr>
              <a:t>aquí</a:t>
            </a:r>
            <a:r>
              <a:rPr lang="es-ES" sz="2000" dirty="0" smtClean="0">
                <a:solidFill>
                  <a:schemeClr val="bg1"/>
                </a:solidFill>
                <a:latin typeface="Arial" panose="020B0604020202020204" pitchFamily="34" charset="0"/>
                <a:cs typeface="Arial" panose="020B0604020202020204" pitchFamily="34" charset="0"/>
              </a:rPr>
              <a:t>.</a:t>
            </a:r>
            <a:endParaRPr lang="es-E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20906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 y="112768"/>
            <a:ext cx="7924567" cy="3139321"/>
          </a:xfrm>
          <a:prstGeom prst="rect">
            <a:avLst/>
          </a:prstGeom>
        </p:spPr>
        <p:txBody>
          <a:bodyPr wrap="square">
            <a:spAutoFit/>
          </a:bodyPr>
          <a:lstStyle/>
          <a:p>
            <a:r>
              <a:rPr lang="es-CO" b="0" i="0" dirty="0" smtClean="0">
                <a:solidFill>
                  <a:srgbClr val="333333"/>
                </a:solidFill>
                <a:effectLst/>
                <a:latin typeface="Roboto"/>
              </a:rPr>
              <a:t> </a:t>
            </a:r>
            <a:r>
              <a:rPr lang="es-CO" u="sng" dirty="0" err="1" smtClean="0">
                <a:hlinkClick r:id="rId2"/>
              </a:rPr>
              <a:t>Hangout</a:t>
            </a:r>
            <a:r>
              <a:rPr lang="es-CO" dirty="0" smtClean="0"/>
              <a:t>. </a:t>
            </a:r>
            <a:r>
              <a:rPr lang="es-CO" b="0" i="0" dirty="0" smtClean="0">
                <a:solidFill>
                  <a:srgbClr val="333333"/>
                </a:solidFill>
                <a:effectLst/>
                <a:latin typeface="Roboto"/>
              </a:rPr>
              <a:t>El servicio de Google+ permite la participación de 10 personas, y además al momento de hacer pública la "videoconferencia", se puede generar un link de </a:t>
            </a:r>
            <a:r>
              <a:rPr lang="es-CO" b="0" i="0" dirty="0" err="1" smtClean="0">
                <a:solidFill>
                  <a:srgbClr val="333333"/>
                </a:solidFill>
                <a:effectLst/>
                <a:latin typeface="Roboto"/>
              </a:rPr>
              <a:t>Youtube</a:t>
            </a:r>
            <a:r>
              <a:rPr lang="es-CO" b="0" i="0" dirty="0" smtClean="0">
                <a:solidFill>
                  <a:srgbClr val="333333"/>
                </a:solidFill>
                <a:effectLst/>
                <a:latin typeface="Roboto"/>
              </a:rPr>
              <a:t>, que les permitirá a los demás usuarios ver en tiempo real el evento. Esta aplicación funciona no solo como una plataforma de comunicación entre los amigos y pares de la organización, sino que también facilita la programación y desarrollo de seminarios, charlas académicas u otros eventos de interés. Visite nuestra guía rápida </a:t>
            </a:r>
            <a:r>
              <a:rPr lang="es-CO" b="0" i="0" u="none" strike="noStrike" dirty="0" smtClean="0">
                <a:solidFill>
                  <a:srgbClr val="337AB7"/>
                </a:solidFill>
                <a:effectLst/>
                <a:latin typeface="Roboto"/>
                <a:hlinkClick r:id="rId3"/>
              </a:rPr>
              <a:t>'¿Cómo hacer un </a:t>
            </a:r>
            <a:r>
              <a:rPr lang="es-CO" b="0" i="0" u="none" strike="noStrike" dirty="0" err="1" smtClean="0">
                <a:solidFill>
                  <a:srgbClr val="337AB7"/>
                </a:solidFill>
                <a:effectLst/>
                <a:latin typeface="Roboto"/>
                <a:hlinkClick r:id="rId3"/>
              </a:rPr>
              <a:t>Hangout</a:t>
            </a:r>
            <a:r>
              <a:rPr lang="es-CO" b="0" i="0" u="none" strike="noStrike" dirty="0" smtClean="0">
                <a:solidFill>
                  <a:srgbClr val="337AB7"/>
                </a:solidFill>
                <a:effectLst/>
                <a:latin typeface="Roboto"/>
                <a:hlinkClick r:id="rId3"/>
              </a:rPr>
              <a:t> de Google+?‘</a:t>
            </a:r>
            <a:endParaRPr lang="es-CO" b="0" i="0" u="none" strike="noStrike" dirty="0" smtClean="0">
              <a:solidFill>
                <a:srgbClr val="337AB7"/>
              </a:solidFill>
              <a:effectLst/>
              <a:latin typeface="Roboto"/>
            </a:endParaRPr>
          </a:p>
          <a:p>
            <a:endParaRPr lang="es-CO" dirty="0">
              <a:solidFill>
                <a:srgbClr val="337AB7"/>
              </a:solidFill>
              <a:latin typeface="Roboto"/>
            </a:endParaRPr>
          </a:p>
          <a:p>
            <a:endParaRPr lang="es-CO" b="0" i="0" u="none" strike="noStrike" dirty="0" smtClean="0">
              <a:solidFill>
                <a:schemeClr val="bg1"/>
              </a:solidFill>
              <a:effectLst/>
              <a:latin typeface="Arial" panose="020B0604020202020204" pitchFamily="34" charset="0"/>
              <a:cs typeface="Arial" panose="020B0604020202020204" pitchFamily="34" charset="0"/>
            </a:endParaRPr>
          </a:p>
          <a:p>
            <a:endParaRPr lang="es-CO" b="0" i="0" u="none" strike="noStrike" dirty="0" smtClean="0">
              <a:solidFill>
                <a:schemeClr val="bg1"/>
              </a:solidFill>
              <a:effectLst/>
              <a:latin typeface="Arial" panose="020B0604020202020204" pitchFamily="34" charset="0"/>
              <a:cs typeface="Arial" panose="020B0604020202020204" pitchFamily="34" charset="0"/>
            </a:endParaRPr>
          </a:p>
        </p:txBody>
      </p:sp>
      <p:pic>
        <p:nvPicPr>
          <p:cNvPr id="3" name="Picture 2" descr="gh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4566" y="112768"/>
            <a:ext cx="4145514" cy="3002818"/>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32825" y="2498141"/>
            <a:ext cx="12037255" cy="4247317"/>
          </a:xfrm>
          <a:prstGeom prst="rect">
            <a:avLst/>
          </a:prstGeom>
          <a:noFill/>
        </p:spPr>
        <p:txBody>
          <a:bodyPr wrap="square" rtlCol="0">
            <a:spAutoFit/>
          </a:bodyPr>
          <a:lstStyle/>
          <a:p>
            <a:r>
              <a:rPr lang="es-ES" dirty="0" smtClean="0">
                <a:solidFill>
                  <a:schemeClr val="bg1"/>
                </a:solidFill>
                <a:latin typeface="Arial" panose="020B0604020202020204" pitchFamily="34" charset="0"/>
                <a:cs typeface="Arial" panose="020B0604020202020204" pitchFamily="34" charset="0"/>
              </a:rPr>
              <a:t>Cómo comenzar a usar </a:t>
            </a:r>
            <a:r>
              <a:rPr lang="es-ES" dirty="0" err="1" smtClean="0">
                <a:solidFill>
                  <a:schemeClr val="bg1"/>
                </a:solidFill>
                <a:latin typeface="Arial" panose="020B0604020202020204" pitchFamily="34" charset="0"/>
                <a:cs typeface="Arial" panose="020B0604020202020204" pitchFamily="34" charset="0"/>
              </a:rPr>
              <a:t>Hangouts</a:t>
            </a:r>
            <a:endParaRPr lang="es-ES" dirty="0" smtClean="0">
              <a:solidFill>
                <a:schemeClr val="bg1"/>
              </a:solidFill>
              <a:latin typeface="Arial" panose="020B0604020202020204" pitchFamily="34" charset="0"/>
              <a:cs typeface="Arial" panose="020B0604020202020204" pitchFamily="34" charset="0"/>
            </a:endParaRPr>
          </a:p>
          <a:p>
            <a:r>
              <a:rPr lang="es-ES" dirty="0" smtClean="0">
                <a:solidFill>
                  <a:schemeClr val="bg1"/>
                </a:solidFill>
                <a:latin typeface="Arial" panose="020B0604020202020204" pitchFamily="34" charset="0"/>
                <a:cs typeface="Arial" panose="020B0604020202020204" pitchFamily="34" charset="0"/>
              </a:rPr>
              <a:t>Puedes usar </a:t>
            </a:r>
            <a:r>
              <a:rPr lang="es-ES" dirty="0" err="1" smtClean="0">
                <a:solidFill>
                  <a:schemeClr val="bg1"/>
                </a:solidFill>
                <a:latin typeface="Arial" panose="020B0604020202020204" pitchFamily="34" charset="0"/>
                <a:cs typeface="Arial" panose="020B0604020202020204" pitchFamily="34" charset="0"/>
              </a:rPr>
              <a:t>Hangouts</a:t>
            </a:r>
            <a:r>
              <a:rPr lang="es-ES" dirty="0" smtClean="0">
                <a:solidFill>
                  <a:schemeClr val="bg1"/>
                </a:solidFill>
                <a:latin typeface="Arial" panose="020B0604020202020204" pitchFamily="34" charset="0"/>
                <a:cs typeface="Arial" panose="020B0604020202020204" pitchFamily="34" charset="0"/>
              </a:rPr>
              <a:t> para lo siguiente:</a:t>
            </a:r>
          </a:p>
          <a:p>
            <a:pPr fontAlgn="base"/>
            <a:r>
              <a:rPr lang="es-ES" dirty="0" smtClean="0">
                <a:solidFill>
                  <a:schemeClr val="bg1"/>
                </a:solidFill>
                <a:latin typeface="Arial" panose="020B0604020202020204" pitchFamily="34" charset="0"/>
                <a:cs typeface="Arial" panose="020B0604020202020204" pitchFamily="34" charset="0"/>
              </a:rPr>
              <a:t>iniciar una conversación de chat o una </a:t>
            </a:r>
            <a:r>
              <a:rPr lang="es-ES" dirty="0" err="1" smtClean="0">
                <a:solidFill>
                  <a:schemeClr val="bg1"/>
                </a:solidFill>
                <a:latin typeface="Arial" panose="020B0604020202020204" pitchFamily="34" charset="0"/>
                <a:cs typeface="Arial" panose="020B0604020202020204" pitchFamily="34" charset="0"/>
              </a:rPr>
              <a:t>videollamada</a:t>
            </a:r>
            <a:endParaRPr lang="es-ES" dirty="0" smtClean="0">
              <a:solidFill>
                <a:schemeClr val="bg1"/>
              </a:solidFill>
              <a:latin typeface="Arial" panose="020B0604020202020204" pitchFamily="34" charset="0"/>
              <a:cs typeface="Arial" panose="020B0604020202020204" pitchFamily="34" charset="0"/>
            </a:endParaRPr>
          </a:p>
          <a:p>
            <a:pPr fontAlgn="base"/>
            <a:r>
              <a:rPr lang="es-ES" dirty="0" smtClean="0">
                <a:solidFill>
                  <a:schemeClr val="bg1"/>
                </a:solidFill>
                <a:latin typeface="Arial" panose="020B0604020202020204" pitchFamily="34" charset="0"/>
                <a:cs typeface="Arial" panose="020B0604020202020204" pitchFamily="34" charset="0"/>
              </a:rPr>
              <a:t>hacer llamadas telefónicas con </a:t>
            </a:r>
            <a:r>
              <a:rPr lang="es-ES" dirty="0" err="1" smtClean="0">
                <a:solidFill>
                  <a:schemeClr val="bg1"/>
                </a:solidFill>
                <a:latin typeface="Arial" panose="020B0604020202020204" pitchFamily="34" charset="0"/>
                <a:cs typeface="Arial" panose="020B0604020202020204" pitchFamily="34" charset="0"/>
              </a:rPr>
              <a:t>Wi</a:t>
            </a:r>
            <a:r>
              <a:rPr lang="es-ES" dirty="0" smtClean="0">
                <a:solidFill>
                  <a:schemeClr val="bg1"/>
                </a:solidFill>
                <a:latin typeface="Arial" panose="020B0604020202020204" pitchFamily="34" charset="0"/>
                <a:cs typeface="Arial" panose="020B0604020202020204" pitchFamily="34" charset="0"/>
              </a:rPr>
              <a:t>-Fi o datos</a:t>
            </a:r>
          </a:p>
          <a:p>
            <a:pPr fontAlgn="base"/>
            <a:r>
              <a:rPr lang="es-ES" dirty="0" smtClean="0">
                <a:solidFill>
                  <a:schemeClr val="bg1"/>
                </a:solidFill>
                <a:latin typeface="Arial" panose="020B0604020202020204" pitchFamily="34" charset="0"/>
                <a:cs typeface="Arial" panose="020B0604020202020204" pitchFamily="34" charset="0"/>
              </a:rPr>
              <a:t>enviar mensajes de texto con tu número de teléfono de </a:t>
            </a:r>
            <a:r>
              <a:rPr lang="es-ES" dirty="0" smtClean="0">
                <a:solidFill>
                  <a:schemeClr val="bg1"/>
                </a:solidFill>
                <a:latin typeface="Arial" panose="020B0604020202020204" pitchFamily="34" charset="0"/>
                <a:cs typeface="Arial" panose="020B0604020202020204" pitchFamily="34" charset="0"/>
                <a:hlinkClick r:id="rId5"/>
              </a:rPr>
              <a:t>Google </a:t>
            </a:r>
            <a:r>
              <a:rPr lang="es-ES" dirty="0" err="1" smtClean="0">
                <a:solidFill>
                  <a:schemeClr val="bg1"/>
                </a:solidFill>
                <a:latin typeface="Arial" panose="020B0604020202020204" pitchFamily="34" charset="0"/>
                <a:cs typeface="Arial" panose="020B0604020202020204" pitchFamily="34" charset="0"/>
                <a:hlinkClick r:id="rId5"/>
              </a:rPr>
              <a:t>Voice</a:t>
            </a:r>
            <a:r>
              <a:rPr lang="es-ES" dirty="0" smtClean="0">
                <a:solidFill>
                  <a:schemeClr val="bg1"/>
                </a:solidFill>
                <a:latin typeface="Arial" panose="020B0604020202020204" pitchFamily="34" charset="0"/>
                <a:cs typeface="Arial" panose="020B0604020202020204" pitchFamily="34" charset="0"/>
              </a:rPr>
              <a:t> o </a:t>
            </a:r>
            <a:r>
              <a:rPr lang="es-ES" dirty="0" smtClean="0">
                <a:solidFill>
                  <a:schemeClr val="bg1"/>
                </a:solidFill>
                <a:latin typeface="Arial" panose="020B0604020202020204" pitchFamily="34" charset="0"/>
                <a:cs typeface="Arial" panose="020B0604020202020204" pitchFamily="34" charset="0"/>
                <a:hlinkClick r:id="rId6"/>
              </a:rPr>
              <a:t>Project Fi</a:t>
            </a:r>
            <a:endParaRPr lang="es-ES" dirty="0" smtClean="0">
              <a:solidFill>
                <a:schemeClr val="bg1"/>
              </a:solidFill>
              <a:latin typeface="Arial" panose="020B0604020202020204" pitchFamily="34" charset="0"/>
              <a:cs typeface="Arial" panose="020B0604020202020204" pitchFamily="34" charset="0"/>
            </a:endParaRPr>
          </a:p>
          <a:p>
            <a:r>
              <a:rPr lang="es-ES" dirty="0" err="1" smtClean="0">
                <a:solidFill>
                  <a:schemeClr val="bg1"/>
                </a:solidFill>
                <a:latin typeface="Arial" panose="020B0604020202020204" pitchFamily="34" charset="0"/>
                <a:cs typeface="Arial" panose="020B0604020202020204" pitchFamily="34" charset="0"/>
              </a:rPr>
              <a:t>Hangouts</a:t>
            </a:r>
            <a:r>
              <a:rPr lang="es-ES" dirty="0" smtClean="0">
                <a:solidFill>
                  <a:schemeClr val="bg1"/>
                </a:solidFill>
                <a:latin typeface="Arial" panose="020B0604020202020204" pitchFamily="34" charset="0"/>
                <a:cs typeface="Arial" panose="020B0604020202020204" pitchFamily="34" charset="0"/>
              </a:rPr>
              <a:t> se sincroniza de manera automática en todos los dispositivos. Si inicias un </a:t>
            </a:r>
            <a:r>
              <a:rPr lang="es-ES" dirty="0" err="1" smtClean="0">
                <a:solidFill>
                  <a:schemeClr val="bg1"/>
                </a:solidFill>
                <a:latin typeface="Arial" panose="020B0604020202020204" pitchFamily="34" charset="0"/>
                <a:cs typeface="Arial" panose="020B0604020202020204" pitchFamily="34" charset="0"/>
              </a:rPr>
              <a:t>Hangout</a:t>
            </a:r>
            <a:r>
              <a:rPr lang="es-ES" dirty="0" smtClean="0">
                <a:solidFill>
                  <a:schemeClr val="bg1"/>
                </a:solidFill>
                <a:latin typeface="Arial" panose="020B0604020202020204" pitchFamily="34" charset="0"/>
                <a:cs typeface="Arial" panose="020B0604020202020204" pitchFamily="34" charset="0"/>
              </a:rPr>
              <a:t> en tu computadora, puedes continuar el chat en otro dispositivo, como tu teléfono.</a:t>
            </a:r>
          </a:p>
          <a:p>
            <a:r>
              <a:rPr lang="es-ES" dirty="0" smtClean="0">
                <a:solidFill>
                  <a:schemeClr val="bg1"/>
                </a:solidFill>
                <a:latin typeface="Arial" panose="020B0604020202020204" pitchFamily="34" charset="0"/>
                <a:cs typeface="Arial" panose="020B0604020202020204" pitchFamily="34" charset="0"/>
              </a:rPr>
              <a:t>Cómo funciona </a:t>
            </a:r>
            <a:r>
              <a:rPr lang="es-ES" dirty="0" err="1" smtClean="0">
                <a:solidFill>
                  <a:schemeClr val="bg1"/>
                </a:solidFill>
                <a:latin typeface="Arial" panose="020B0604020202020204" pitchFamily="34" charset="0"/>
                <a:cs typeface="Arial" panose="020B0604020202020204" pitchFamily="34" charset="0"/>
              </a:rPr>
              <a:t>Hangouts</a:t>
            </a:r>
            <a:endParaRPr lang="es-ES" dirty="0" smtClean="0">
              <a:solidFill>
                <a:schemeClr val="bg1"/>
              </a:solidFill>
              <a:latin typeface="Arial" panose="020B0604020202020204" pitchFamily="34" charset="0"/>
              <a:cs typeface="Arial" panose="020B0604020202020204" pitchFamily="34" charset="0"/>
            </a:endParaRPr>
          </a:p>
          <a:p>
            <a:r>
              <a:rPr lang="es-ES" b="1" dirty="0" smtClean="0">
                <a:solidFill>
                  <a:schemeClr val="bg1"/>
                </a:solidFill>
                <a:latin typeface="Arial" panose="020B0604020202020204" pitchFamily="34" charset="0"/>
                <a:cs typeface="Arial" panose="020B0604020202020204" pitchFamily="34" charset="0"/>
                <a:hlinkClick r:id="rId7"/>
              </a:rPr>
              <a:t>Información básica de </a:t>
            </a:r>
            <a:r>
              <a:rPr lang="es-ES" b="1" dirty="0" err="1" smtClean="0">
                <a:solidFill>
                  <a:schemeClr val="bg1"/>
                </a:solidFill>
                <a:latin typeface="Arial" panose="020B0604020202020204" pitchFamily="34" charset="0"/>
                <a:cs typeface="Arial" panose="020B0604020202020204" pitchFamily="34" charset="0"/>
                <a:hlinkClick r:id="rId7"/>
              </a:rPr>
              <a:t>Hangouts</a:t>
            </a:r>
            <a:r>
              <a:rPr lang="es-ES" b="1" dirty="0" smtClean="0">
                <a:solidFill>
                  <a:schemeClr val="bg1"/>
                </a:solidFill>
                <a:latin typeface="Arial" panose="020B0604020202020204" pitchFamily="34" charset="0"/>
                <a:cs typeface="Arial" panose="020B0604020202020204" pitchFamily="34" charset="0"/>
                <a:hlinkClick r:id="rId7"/>
              </a:rPr>
              <a:t> en un minuto</a:t>
            </a:r>
          </a:p>
          <a:p>
            <a:r>
              <a:rPr lang="es-ES" dirty="0" smtClean="0">
                <a:solidFill>
                  <a:schemeClr val="bg1"/>
                </a:solidFill>
                <a:latin typeface="Arial" panose="020B0604020202020204" pitchFamily="34" charset="0"/>
                <a:cs typeface="Arial" panose="020B0604020202020204" pitchFamily="34" charset="0"/>
              </a:rPr>
              <a:t>¿Qué necesitas para usar </a:t>
            </a:r>
            <a:r>
              <a:rPr lang="es-ES" dirty="0" err="1" smtClean="0">
                <a:solidFill>
                  <a:schemeClr val="bg1"/>
                </a:solidFill>
                <a:latin typeface="Arial" panose="020B0604020202020204" pitchFamily="34" charset="0"/>
                <a:cs typeface="Arial" panose="020B0604020202020204" pitchFamily="34" charset="0"/>
              </a:rPr>
              <a:t>Hangouts</a:t>
            </a:r>
            <a:r>
              <a:rPr lang="es-ES" dirty="0" smtClean="0">
                <a:solidFill>
                  <a:schemeClr val="bg1"/>
                </a:solidFill>
                <a:latin typeface="Arial" panose="020B0604020202020204" pitchFamily="34" charset="0"/>
                <a:cs typeface="Arial" panose="020B0604020202020204" pitchFamily="34" charset="0"/>
              </a:rPr>
              <a:t>?</a:t>
            </a:r>
          </a:p>
          <a:p>
            <a:pPr fontAlgn="base"/>
            <a:r>
              <a:rPr lang="es-ES" dirty="0" smtClean="0">
                <a:solidFill>
                  <a:schemeClr val="bg1"/>
                </a:solidFill>
                <a:latin typeface="Arial" panose="020B0604020202020204" pitchFamily="34" charset="0"/>
                <a:cs typeface="Arial" panose="020B0604020202020204" pitchFamily="34" charset="0"/>
              </a:rPr>
              <a:t>Una </a:t>
            </a:r>
            <a:r>
              <a:rPr lang="es-ES" dirty="0" smtClean="0">
                <a:solidFill>
                  <a:schemeClr val="bg1"/>
                </a:solidFill>
                <a:latin typeface="Arial" panose="020B0604020202020204" pitchFamily="34" charset="0"/>
                <a:cs typeface="Arial" panose="020B0604020202020204" pitchFamily="34" charset="0"/>
                <a:hlinkClick r:id="rId8"/>
              </a:rPr>
              <a:t>cuenta de Google</a:t>
            </a:r>
            <a:r>
              <a:rPr lang="es-ES" dirty="0" smtClean="0">
                <a:solidFill>
                  <a:schemeClr val="bg1"/>
                </a:solidFill>
                <a:latin typeface="Arial" panose="020B0604020202020204" pitchFamily="34" charset="0"/>
                <a:cs typeface="Arial" panose="020B0604020202020204" pitchFamily="34" charset="0"/>
              </a:rPr>
              <a:t>.</a:t>
            </a:r>
          </a:p>
          <a:p>
            <a:pPr fontAlgn="base"/>
            <a:r>
              <a:rPr lang="es-ES" dirty="0" smtClean="0">
                <a:solidFill>
                  <a:schemeClr val="bg1"/>
                </a:solidFill>
                <a:latin typeface="Arial" panose="020B0604020202020204" pitchFamily="34" charset="0"/>
                <a:cs typeface="Arial" panose="020B0604020202020204" pitchFamily="34" charset="0"/>
              </a:rPr>
              <a:t>Una computadora o un teléfono con una cámara y un micrófono. Obtén información sobre </a:t>
            </a:r>
            <a:r>
              <a:rPr lang="es-ES" dirty="0" smtClean="0">
                <a:solidFill>
                  <a:schemeClr val="bg1"/>
                </a:solidFill>
                <a:latin typeface="Arial" panose="020B0604020202020204" pitchFamily="34" charset="0"/>
                <a:cs typeface="Arial" panose="020B0604020202020204" pitchFamily="34" charset="0"/>
                <a:hlinkClick r:id="rId9"/>
              </a:rPr>
              <a:t>cómo usar tu cámara y tu micrófono</a:t>
            </a:r>
            <a:r>
              <a:rPr lang="es-ES" dirty="0" smtClean="0">
                <a:solidFill>
                  <a:schemeClr val="bg1"/>
                </a:solidFill>
                <a:latin typeface="Arial" panose="020B0604020202020204" pitchFamily="34" charset="0"/>
                <a:cs typeface="Arial" panose="020B0604020202020204" pitchFamily="34" charset="0"/>
              </a:rPr>
              <a:t> al iniciar una </a:t>
            </a:r>
            <a:r>
              <a:rPr lang="es-ES" dirty="0" err="1" smtClean="0">
                <a:solidFill>
                  <a:schemeClr val="bg1"/>
                </a:solidFill>
                <a:latin typeface="Arial" panose="020B0604020202020204" pitchFamily="34" charset="0"/>
                <a:cs typeface="Arial" panose="020B0604020202020204" pitchFamily="34" charset="0"/>
              </a:rPr>
              <a:t>videollamada</a:t>
            </a:r>
            <a:r>
              <a:rPr lang="es-ES" dirty="0" smtClean="0">
                <a:solidFill>
                  <a:schemeClr val="bg1"/>
                </a:solidFill>
                <a:latin typeface="Arial" panose="020B0604020202020204" pitchFamily="34" charset="0"/>
                <a:cs typeface="Arial" panose="020B0604020202020204" pitchFamily="34" charset="0"/>
              </a:rPr>
              <a:t> por primera vez.</a:t>
            </a:r>
          </a:p>
          <a:p>
            <a:pPr fontAlgn="base"/>
            <a:r>
              <a:rPr lang="es-ES" dirty="0" smtClean="0">
                <a:solidFill>
                  <a:schemeClr val="bg1"/>
                </a:solidFill>
                <a:latin typeface="Arial" panose="020B0604020202020204" pitchFamily="34" charset="0"/>
                <a:cs typeface="Arial" panose="020B0604020202020204" pitchFamily="34" charset="0"/>
              </a:rPr>
              <a:t>Una conexión a Internet o de datos.</a:t>
            </a:r>
          </a:p>
          <a:p>
            <a:endParaRPr lang="es-CO" dirty="0"/>
          </a:p>
        </p:txBody>
      </p:sp>
    </p:spTree>
    <p:extLst>
      <p:ext uri="{BB962C8B-B14F-4D97-AF65-F5344CB8AC3E}">
        <p14:creationId xmlns:p14="http://schemas.microsoft.com/office/powerpoint/2010/main" val="3522979353"/>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vy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5530167" cy="4079631"/>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5805268" y="699257"/>
            <a:ext cx="6096000" cy="4154984"/>
          </a:xfrm>
          <a:prstGeom prst="rect">
            <a:avLst/>
          </a:prstGeom>
        </p:spPr>
        <p:txBody>
          <a:bodyPr>
            <a:spAutoFit/>
          </a:bodyPr>
          <a:lstStyle/>
          <a:p>
            <a:r>
              <a:rPr lang="es-CO" sz="2400" b="0" i="0" u="sng" dirty="0" err="1" smtClean="0">
                <a:solidFill>
                  <a:srgbClr val="23527C"/>
                </a:solidFill>
                <a:effectLst/>
                <a:latin typeface="Arial" panose="020B0604020202020204" pitchFamily="34" charset="0"/>
                <a:cs typeface="Arial" panose="020B0604020202020204" pitchFamily="34" charset="0"/>
                <a:hlinkClick r:id="rId3"/>
              </a:rPr>
              <a:t>Vyew</a:t>
            </a:r>
            <a:r>
              <a:rPr lang="es-CO" sz="2400" b="0" i="0" u="sng" dirty="0" smtClean="0">
                <a:solidFill>
                  <a:srgbClr val="23527C"/>
                </a:solidFill>
                <a:effectLst/>
                <a:latin typeface="Arial" panose="020B0604020202020204" pitchFamily="34" charset="0"/>
                <a:cs typeface="Arial" panose="020B0604020202020204" pitchFamily="34" charset="0"/>
                <a:hlinkClick r:id="rId3"/>
              </a:rPr>
              <a:t>.</a:t>
            </a:r>
            <a:r>
              <a:rPr lang="es-CO" sz="2400" b="0" i="0" dirty="0" smtClean="0">
                <a:solidFill>
                  <a:srgbClr val="333333"/>
                </a:solidFill>
                <a:effectLst/>
                <a:latin typeface="Arial" panose="020B0604020202020204" pitchFamily="34" charset="0"/>
                <a:cs typeface="Arial" panose="020B0604020202020204" pitchFamily="34" charset="0"/>
              </a:rPr>
              <a:t> Permite la colaboración web en tiempo real entre docentes, tutores, estudiantes, empresarios y profesionales. La calidad del video es en HD y proporciona herramientas colaborativas además del envío de archivos, compartir y editar documentos. Como plus ofrece la oportunidad de programar seminarios de forma pública y notificar a los participantes. No se necesita de instalación solo de un registro en su plataforma web</a:t>
            </a:r>
            <a:r>
              <a:rPr lang="es-CO" b="0" i="0" dirty="0" smtClean="0">
                <a:solidFill>
                  <a:srgbClr val="333333"/>
                </a:solidFill>
                <a:effectLst/>
                <a:latin typeface="Roboto"/>
              </a:rPr>
              <a:t>.</a:t>
            </a:r>
            <a:endParaRPr lang="es-CO" dirty="0"/>
          </a:p>
        </p:txBody>
      </p:sp>
    </p:spTree>
    <p:extLst>
      <p:ext uri="{BB962C8B-B14F-4D97-AF65-F5344CB8AC3E}">
        <p14:creationId xmlns:p14="http://schemas.microsoft.com/office/powerpoint/2010/main" val="47741569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14077" y="205712"/>
            <a:ext cx="4434227" cy="769441"/>
          </a:xfrm>
          <a:prstGeom prst="rect">
            <a:avLst/>
          </a:prstGeom>
        </p:spPr>
        <p:txBody>
          <a:bodyPr wrap="none">
            <a:spAutoFit/>
          </a:bodyPr>
          <a:lstStyle/>
          <a:p>
            <a:r>
              <a:rPr lang="es-ES" sz="4400" b="1" dirty="0" smtClean="0">
                <a:solidFill>
                  <a:srgbClr val="00B0F0"/>
                </a:solidFill>
                <a:latin typeface="Algerian" panose="04020705040A02060702" pitchFamily="82" charset="0"/>
              </a:rPr>
              <a:t>Mac App Store</a:t>
            </a:r>
            <a:endParaRPr lang="es-ES" sz="4400" b="1" dirty="0">
              <a:solidFill>
                <a:srgbClr val="00B0F0"/>
              </a:solidFill>
              <a:latin typeface="Algerian" panose="04020705040A02060702" pitchFamily="82" charset="0"/>
            </a:endParaRPr>
          </a:p>
        </p:txBody>
      </p:sp>
      <p:sp>
        <p:nvSpPr>
          <p:cNvPr id="3" name="Rectángulo 2"/>
          <p:cNvSpPr/>
          <p:nvPr/>
        </p:nvSpPr>
        <p:spPr>
          <a:xfrm>
            <a:off x="366076" y="975153"/>
            <a:ext cx="11825923" cy="4247317"/>
          </a:xfrm>
          <a:prstGeom prst="rect">
            <a:avLst/>
          </a:prstGeom>
        </p:spPr>
        <p:txBody>
          <a:bodyPr wrap="square">
            <a:spAutoFit/>
          </a:bodyPr>
          <a:lstStyle/>
          <a:p>
            <a:r>
              <a:rPr lang="es-ES" dirty="0" smtClean="0">
                <a:solidFill>
                  <a:schemeClr val="bg1"/>
                </a:solidFill>
              </a:rPr>
              <a:t>Con </a:t>
            </a:r>
            <a:r>
              <a:rPr lang="es-ES" dirty="0" err="1" smtClean="0">
                <a:solidFill>
                  <a:schemeClr val="bg1"/>
                </a:solidFill>
              </a:rPr>
              <a:t>FaceTime</a:t>
            </a:r>
            <a:r>
              <a:rPr lang="es-ES" dirty="0" smtClean="0">
                <a:solidFill>
                  <a:schemeClr val="bg1"/>
                </a:solidFill>
              </a:rPr>
              <a:t> para Mac, hablar, sonreír y reír con tus amigos y familiares en sus iPhone 4, iPad 2, iPod </a:t>
            </a:r>
            <a:r>
              <a:rPr lang="es-ES" dirty="0" err="1" smtClean="0">
                <a:solidFill>
                  <a:schemeClr val="bg1"/>
                </a:solidFill>
              </a:rPr>
              <a:t>touch</a:t>
            </a:r>
            <a:r>
              <a:rPr lang="es-ES" dirty="0" smtClean="0">
                <a:solidFill>
                  <a:schemeClr val="bg1"/>
                </a:solidFill>
              </a:rPr>
              <a:t> o Mac es muy fácil. Empezar es rápido y sencillo: sólo tienes que ingresar tu Apple ID y listo. Ya sea que estés hablando con alguien en un iPhone o en otra Mac, las </a:t>
            </a:r>
            <a:r>
              <a:rPr lang="es-ES" dirty="0" err="1" smtClean="0">
                <a:solidFill>
                  <a:schemeClr val="bg1"/>
                </a:solidFill>
              </a:rPr>
              <a:t>videollamadas</a:t>
            </a:r>
            <a:r>
              <a:rPr lang="es-ES" dirty="0" smtClean="0">
                <a:solidFill>
                  <a:schemeClr val="bg1"/>
                </a:solidFill>
              </a:rPr>
              <a:t> con </a:t>
            </a:r>
            <a:r>
              <a:rPr lang="es-ES" dirty="0" err="1" smtClean="0">
                <a:solidFill>
                  <a:schemeClr val="bg1"/>
                </a:solidFill>
              </a:rPr>
              <a:t>FaceTime</a:t>
            </a:r>
            <a:r>
              <a:rPr lang="es-ES" dirty="0" smtClean="0">
                <a:solidFill>
                  <a:schemeClr val="bg1"/>
                </a:solidFill>
              </a:rPr>
              <a:t> se ven genial. No hay una mejor manera de tener tus caras favoritas a sólo un clic de distancia.</a:t>
            </a:r>
          </a:p>
          <a:p>
            <a:endParaRPr lang="es-ES" dirty="0">
              <a:solidFill>
                <a:schemeClr val="bg1"/>
              </a:solidFill>
            </a:endParaRPr>
          </a:p>
          <a:p>
            <a:r>
              <a:rPr lang="es-ES" dirty="0" smtClean="0">
                <a:solidFill>
                  <a:schemeClr val="bg1"/>
                </a:solidFill>
              </a:rPr>
              <a:t>Fácil de empezar</a:t>
            </a:r>
            <a:br>
              <a:rPr lang="es-ES" dirty="0" smtClean="0">
                <a:solidFill>
                  <a:schemeClr val="bg1"/>
                </a:solidFill>
              </a:rPr>
            </a:br>
            <a:r>
              <a:rPr lang="es-ES" dirty="0" smtClean="0">
                <a:solidFill>
                  <a:schemeClr val="bg1"/>
                </a:solidFill>
              </a:rPr>
              <a:t>• La configuración es rápida y sencilla: sólo tienes que ingresar tu Apple ID.</a:t>
            </a:r>
            <a:br>
              <a:rPr lang="es-ES" dirty="0" smtClean="0">
                <a:solidFill>
                  <a:schemeClr val="bg1"/>
                </a:solidFill>
              </a:rPr>
            </a:br>
            <a:r>
              <a:rPr lang="es-ES" dirty="0" smtClean="0">
                <a:solidFill>
                  <a:schemeClr val="bg1"/>
                </a:solidFill>
              </a:rPr>
              <a:t>• Con un solo clic, puedes hacer una </a:t>
            </a:r>
            <a:r>
              <a:rPr lang="es-ES" dirty="0" err="1" smtClean="0">
                <a:solidFill>
                  <a:schemeClr val="bg1"/>
                </a:solidFill>
              </a:rPr>
              <a:t>videollamada</a:t>
            </a:r>
            <a:r>
              <a:rPr lang="es-ES" dirty="0" smtClean="0">
                <a:solidFill>
                  <a:schemeClr val="bg1"/>
                </a:solidFill>
              </a:rPr>
              <a:t> a un iPhone 4, iPad 2, iPod </a:t>
            </a:r>
            <a:r>
              <a:rPr lang="es-ES" dirty="0" err="1" smtClean="0">
                <a:solidFill>
                  <a:schemeClr val="bg1"/>
                </a:solidFill>
              </a:rPr>
              <a:t>touch</a:t>
            </a:r>
            <a:r>
              <a:rPr lang="es-ES" dirty="0" smtClean="0">
                <a:solidFill>
                  <a:schemeClr val="bg1"/>
                </a:solidFill>
              </a:rPr>
              <a:t> u otra Mac</a:t>
            </a:r>
          </a:p>
          <a:p>
            <a:endParaRPr lang="es-ES" dirty="0">
              <a:solidFill>
                <a:schemeClr val="bg1"/>
              </a:solidFill>
            </a:endParaRPr>
          </a:p>
          <a:p>
            <a:r>
              <a:rPr lang="es-ES" dirty="0" smtClean="0">
                <a:solidFill>
                  <a:schemeClr val="bg1"/>
                </a:solidFill>
              </a:rPr>
              <a:t>Contactos fáciles de organizar</a:t>
            </a:r>
            <a:br>
              <a:rPr lang="es-ES" dirty="0" smtClean="0">
                <a:solidFill>
                  <a:schemeClr val="bg1"/>
                </a:solidFill>
              </a:rPr>
            </a:br>
            <a:r>
              <a:rPr lang="es-ES" dirty="0" smtClean="0">
                <a:solidFill>
                  <a:schemeClr val="bg1"/>
                </a:solidFill>
              </a:rPr>
              <a:t>• Haz llamadas usando tus contactos de la Agenda; no tienes que ingresar tus contactos desde cero.</a:t>
            </a:r>
            <a:br>
              <a:rPr lang="es-ES" dirty="0" smtClean="0">
                <a:solidFill>
                  <a:schemeClr val="bg1"/>
                </a:solidFill>
              </a:rPr>
            </a:br>
            <a:r>
              <a:rPr lang="es-ES" dirty="0" smtClean="0">
                <a:solidFill>
                  <a:schemeClr val="bg1"/>
                </a:solidFill>
              </a:rPr>
              <a:t>• Añade las personas que llamas más a menudo a tu lista de Favoritos. • Revisa rápidamente tus llamadas anteriores en Recientes.</a:t>
            </a:r>
          </a:p>
          <a:p>
            <a:r>
              <a:rPr lang="es-ES" dirty="0" smtClean="0">
                <a:solidFill>
                  <a:schemeClr val="bg1"/>
                </a:solidFill>
              </a:rPr>
              <a:t/>
            </a:r>
            <a:br>
              <a:rPr lang="es-ES" dirty="0" smtClean="0">
                <a:solidFill>
                  <a:schemeClr val="bg1"/>
                </a:solidFill>
              </a:rPr>
            </a:br>
            <a:endParaRPr lang="es-CO" dirty="0">
              <a:solidFill>
                <a:schemeClr val="bg1"/>
              </a:solidFill>
            </a:endParaRPr>
          </a:p>
        </p:txBody>
      </p:sp>
    </p:spTree>
    <p:extLst>
      <p:ext uri="{BB962C8B-B14F-4D97-AF65-F5344CB8AC3E}">
        <p14:creationId xmlns:p14="http://schemas.microsoft.com/office/powerpoint/2010/main" val="677771721"/>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8806375" cy="6934975"/>
          </a:xfrm>
          <a:prstGeom prst="rect">
            <a:avLst/>
          </a:prstGeom>
        </p:spPr>
        <p:txBody>
          <a:bodyPr wrap="square">
            <a:spAutoFit/>
          </a:bodyPr>
          <a:lstStyle/>
          <a:p>
            <a:pPr>
              <a:lnSpc>
                <a:spcPct val="115000"/>
              </a:lnSpc>
              <a:spcAft>
                <a:spcPts val="1000"/>
              </a:spcAft>
            </a:pP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Skype </a:t>
            </a:r>
            <a:endParaRPr lang="es-CO" dirty="0" smtClean="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es una de las mejores y más populares aplicaciones </a:t>
            </a:r>
            <a:r>
              <a:rPr lang="es-ES" b="1" dirty="0" err="1" smtClean="0">
                <a:solidFill>
                  <a:schemeClr val="bg1"/>
                </a:solidFill>
                <a:effectLst/>
                <a:latin typeface="Arial" panose="020B0604020202020204" pitchFamily="34" charset="0"/>
                <a:ea typeface="Calibri" panose="020F0502020204030204" pitchFamily="34" charset="0"/>
                <a:cs typeface="Arial" panose="020B0604020202020204" pitchFamily="34" charset="0"/>
              </a:rPr>
              <a:t>Voip</a:t>
            </a: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del mundo,</a:t>
            </a:r>
            <a:r>
              <a:rPr lang="es-ES"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quizás hasta la mejor, y esto no es el resultado de las modas o las casualidades, sino gracias a un constante trabajo por parte de sus desarrolladores por brindarnos un producto de altísima calidad y excelentes características.</a:t>
            </a:r>
            <a:r>
              <a:rPr lang="es-ES" sz="32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s-ES"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Skype le pertenece a Microsoft, pero a pesar de las airadas protestas de cierto grupo de usuarios que intuían que la aplicación perdería su esencia o parte de sus cualidades en esa venta, </a:t>
            </a: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la verdad es que Skype no ha parado de </a:t>
            </a:r>
            <a:r>
              <a:rPr lang="es-ES" b="1" dirty="0" err="1" smtClean="0">
                <a:solidFill>
                  <a:schemeClr val="bg1"/>
                </a:solidFill>
                <a:effectLst/>
                <a:latin typeface="Arial" panose="020B0604020202020204" pitchFamily="34" charset="0"/>
                <a:ea typeface="Calibri" panose="020F0502020204030204" pitchFamily="34" charset="0"/>
                <a:cs typeface="Arial" panose="020B0604020202020204" pitchFamily="34" charset="0"/>
              </a:rPr>
              <a:t>mejorarSkype</a:t>
            </a:r>
            <a:r>
              <a:rPr lang="es-ES" b="1"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se ha convertido en los últimos años en una de las herramientas más utilizadas en reemplazo de las costosas comunicaciones telefónicas convencionales, ya que permite a través de una simple conexión a Internet que diversos usuarios establezcan una conversación de voz en tiempo real</a:t>
            </a:r>
          </a:p>
          <a:p>
            <a:r>
              <a:rPr lang="es-ES" b="1" dirty="0">
                <a:solidFill>
                  <a:schemeClr val="bg1"/>
                </a:solidFill>
                <a:latin typeface="Arial" panose="020B0604020202020204" pitchFamily="34" charset="0"/>
                <a:cs typeface="Arial" panose="020B0604020202020204" pitchFamily="34" charset="0"/>
              </a:rPr>
              <a:t>característica fundamental</a:t>
            </a:r>
            <a:endParaRPr lang="es-CO" dirty="0">
              <a:solidFill>
                <a:schemeClr val="bg1"/>
              </a:solidFill>
              <a:latin typeface="Arial" panose="020B0604020202020204" pitchFamily="34" charset="0"/>
              <a:cs typeface="Arial" panose="020B0604020202020204" pitchFamily="34" charset="0"/>
            </a:endParaRPr>
          </a:p>
          <a:p>
            <a:r>
              <a:rPr lang="es-ES" b="1" dirty="0">
                <a:solidFill>
                  <a:schemeClr val="bg1"/>
                </a:solidFill>
                <a:latin typeface="Arial" panose="020B0604020202020204" pitchFamily="34" charset="0"/>
                <a:cs typeface="Arial" panose="020B0604020202020204" pitchFamily="34" charset="0"/>
              </a:rPr>
              <a:t> la posibilidad de trabajar con señales de voz mediante protocolo IP</a:t>
            </a:r>
            <a:r>
              <a:rPr lang="es-ES" dirty="0">
                <a:solidFill>
                  <a:schemeClr val="bg1"/>
                </a:solidFill>
                <a:latin typeface="Arial" panose="020B0604020202020204" pitchFamily="34" charset="0"/>
                <a:cs typeface="Arial" panose="020B0604020202020204" pitchFamily="34" charset="0"/>
              </a:rPr>
              <a:t>, lo cierto es que la aplicación ofrece una gran variedad de funcionalidades, como el envío de mensajes instantáneos de texto.</a:t>
            </a:r>
            <a:endParaRPr lang="es-CO" dirty="0">
              <a:solidFill>
                <a:schemeClr val="bg1"/>
              </a:solidFill>
              <a:latin typeface="Arial" panose="020B0604020202020204" pitchFamily="34" charset="0"/>
              <a:cs typeface="Arial" panose="020B0604020202020204" pitchFamily="34" charset="0"/>
            </a:endParaRPr>
          </a:p>
          <a:p>
            <a:r>
              <a:rPr lang="es-ES" dirty="0">
                <a:solidFill>
                  <a:schemeClr val="bg1"/>
                </a:solidFill>
                <a:latin typeface="Arial" panose="020B0604020202020204" pitchFamily="34" charset="0"/>
                <a:cs typeface="Arial" panose="020B0604020202020204" pitchFamily="34" charset="0"/>
              </a:rPr>
              <a:t>Skype es una </a:t>
            </a:r>
            <a:r>
              <a:rPr lang="es-ES" b="1" dirty="0">
                <a:solidFill>
                  <a:schemeClr val="bg1"/>
                </a:solidFill>
                <a:latin typeface="Arial" panose="020B0604020202020204" pitchFamily="34" charset="0"/>
                <a:cs typeface="Arial" panose="020B0604020202020204" pitchFamily="34" charset="0"/>
              </a:rPr>
              <a:t>aplicación de </a:t>
            </a:r>
            <a:r>
              <a:rPr lang="es-ES" b="1" dirty="0" err="1">
                <a:solidFill>
                  <a:schemeClr val="bg1"/>
                </a:solidFill>
                <a:latin typeface="Arial" panose="020B0604020202020204" pitchFamily="34" charset="0"/>
                <a:cs typeface="Arial" panose="020B0604020202020204" pitchFamily="34" charset="0"/>
              </a:rPr>
              <a:t>Voice</a:t>
            </a:r>
            <a:r>
              <a:rPr lang="es-ES" b="1" dirty="0">
                <a:solidFill>
                  <a:schemeClr val="bg1"/>
                </a:solidFill>
                <a:latin typeface="Arial" panose="020B0604020202020204" pitchFamily="34" charset="0"/>
                <a:cs typeface="Arial" panose="020B0604020202020204" pitchFamily="34" charset="0"/>
              </a:rPr>
              <a:t> </a:t>
            </a:r>
            <a:r>
              <a:rPr lang="es-ES" b="1" dirty="0" err="1">
                <a:solidFill>
                  <a:schemeClr val="bg1"/>
                </a:solidFill>
                <a:latin typeface="Arial" panose="020B0604020202020204" pitchFamily="34" charset="0"/>
                <a:cs typeface="Arial" panose="020B0604020202020204" pitchFamily="34" charset="0"/>
              </a:rPr>
              <a:t>Over</a:t>
            </a:r>
            <a:r>
              <a:rPr lang="es-ES" b="1" dirty="0">
                <a:solidFill>
                  <a:schemeClr val="bg1"/>
                </a:solidFill>
                <a:latin typeface="Arial" panose="020B0604020202020204" pitchFamily="34" charset="0"/>
                <a:cs typeface="Arial" panose="020B0604020202020204" pitchFamily="34" charset="0"/>
              </a:rPr>
              <a:t> IP</a:t>
            </a:r>
            <a:r>
              <a:rPr lang="es-ES" dirty="0">
                <a:solidFill>
                  <a:schemeClr val="bg1"/>
                </a:solidFill>
                <a:latin typeface="Arial" panose="020B0604020202020204" pitchFamily="34" charset="0"/>
                <a:cs typeface="Arial" panose="020B0604020202020204" pitchFamily="34" charset="0"/>
              </a:rPr>
              <a:t> que nos ofrece la posibilidad de </a:t>
            </a:r>
            <a:r>
              <a:rPr lang="es-ES" b="1" dirty="0">
                <a:solidFill>
                  <a:schemeClr val="bg1"/>
                </a:solidFill>
                <a:latin typeface="Arial" panose="020B0604020202020204" pitchFamily="34" charset="0"/>
                <a:cs typeface="Arial" panose="020B0604020202020204" pitchFamily="34" charset="0"/>
              </a:rPr>
              <a:t>conectarnos por chat, voz o </a:t>
            </a:r>
            <a:r>
              <a:rPr lang="es-ES" b="1" dirty="0" err="1">
                <a:solidFill>
                  <a:schemeClr val="bg1"/>
                </a:solidFill>
                <a:latin typeface="Arial" panose="020B0604020202020204" pitchFamily="34" charset="0"/>
                <a:cs typeface="Arial" panose="020B0604020202020204" pitchFamily="34" charset="0"/>
              </a:rPr>
              <a:t>videollamada</a:t>
            </a:r>
            <a:r>
              <a:rPr lang="es-ES" dirty="0">
                <a:solidFill>
                  <a:schemeClr val="bg1"/>
                </a:solidFill>
                <a:latin typeface="Arial" panose="020B0604020202020204" pitchFamily="34" charset="0"/>
                <a:cs typeface="Arial" panose="020B0604020202020204" pitchFamily="34" charset="0"/>
              </a:rPr>
              <a:t>, en forma totalmente gratuita, con individuos o empresas en cualquier parte del mundo en donde estas se encuentren, siempre y cuando sea un usuario registrado de los servicios de Skype.</a:t>
            </a:r>
            <a:endParaRPr lang="es-CO" dirty="0">
              <a:solidFill>
                <a:schemeClr val="bg1"/>
              </a:solidFill>
              <a:latin typeface="Arial" panose="020B0604020202020204" pitchFamily="34" charset="0"/>
              <a:cs typeface="Arial" panose="020B0604020202020204" pitchFamily="34" charset="0"/>
            </a:endParaRPr>
          </a:p>
          <a:p>
            <a:pPr>
              <a:lnSpc>
                <a:spcPct val="115000"/>
              </a:lnSpc>
              <a:spcAft>
                <a:spcPts val="1000"/>
              </a:spcAft>
            </a:pPr>
            <a:endParaRPr lang="es-CO"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7728" y="0"/>
            <a:ext cx="3104271" cy="3212392"/>
          </a:xfrm>
          <a:prstGeom prst="rect">
            <a:avLst/>
          </a:prstGeom>
        </p:spPr>
      </p:pic>
    </p:spTree>
    <p:extLst>
      <p:ext uri="{BB962C8B-B14F-4D97-AF65-F5344CB8AC3E}">
        <p14:creationId xmlns:p14="http://schemas.microsoft.com/office/powerpoint/2010/main" val="900745281"/>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1104</TotalTime>
  <Words>448</Words>
  <Application>Microsoft Office PowerPoint</Application>
  <PresentationFormat>Personalizado</PresentationFormat>
  <Paragraphs>62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PC00</cp:lastModifiedBy>
  <cp:revision>13</cp:revision>
  <dcterms:created xsi:type="dcterms:W3CDTF">2018-07-26T01:04:55Z</dcterms:created>
  <dcterms:modified xsi:type="dcterms:W3CDTF">2018-08-09T13:56:01Z</dcterms:modified>
</cp:coreProperties>
</file>