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4" r:id="rId6"/>
    <p:sldId id="260" r:id="rId7"/>
    <p:sldId id="261"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77BE4236-001F-4F6C-914D-7AA57911DA32}" type="datetimeFigureOut">
              <a:rPr lang="es-CO" smtClean="0"/>
              <a:t>5/03/2019</a:t>
            </a:fld>
            <a:endParaRPr lang="es-CO"/>
          </a:p>
        </p:txBody>
      </p:sp>
      <p:sp>
        <p:nvSpPr>
          <p:cNvPr id="5" name="Footer Placeholder 4"/>
          <p:cNvSpPr>
            <a:spLocks noGrp="1"/>
          </p:cNvSpPr>
          <p:nvPr>
            <p:ph type="ftr" sz="quarter" idx="11"/>
          </p:nvPr>
        </p:nvSpPr>
        <p:spPr>
          <a:xfrm>
            <a:off x="1876424" y="5410201"/>
            <a:ext cx="5124886" cy="365125"/>
          </a:xfrm>
        </p:spPr>
        <p:txBody>
          <a:bodyPr/>
          <a:lstStyle/>
          <a:p>
            <a:endParaRPr lang="es-CO"/>
          </a:p>
        </p:txBody>
      </p:sp>
      <p:sp>
        <p:nvSpPr>
          <p:cNvPr id="6" name="Slide Number Placeholder 5"/>
          <p:cNvSpPr>
            <a:spLocks noGrp="1"/>
          </p:cNvSpPr>
          <p:nvPr>
            <p:ph type="sldNum" sz="quarter" idx="12"/>
          </p:nvPr>
        </p:nvSpPr>
        <p:spPr>
          <a:xfrm>
            <a:off x="9896911" y="5410199"/>
            <a:ext cx="771089" cy="365125"/>
          </a:xfrm>
        </p:spPr>
        <p:txBody>
          <a:bodyPr/>
          <a:lstStyle/>
          <a:p>
            <a:fld id="{917D9C8E-8B29-4716-89D4-E09844DC78C9}" type="slidenum">
              <a:rPr lang="es-CO" smtClean="0"/>
              <a:t>‹Nº›</a:t>
            </a:fld>
            <a:endParaRPr lang="es-CO"/>
          </a:p>
        </p:txBody>
      </p:sp>
    </p:spTree>
    <p:extLst>
      <p:ext uri="{BB962C8B-B14F-4D97-AF65-F5344CB8AC3E}">
        <p14:creationId xmlns:p14="http://schemas.microsoft.com/office/powerpoint/2010/main" val="2514350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s-ES"/>
              <a:t>Haga clic en el icono para agregar una imagen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7BE4236-001F-4F6C-914D-7AA57911DA32}" type="datetimeFigureOut">
              <a:rPr lang="es-CO" smtClean="0"/>
              <a:t>5/03/2019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917D9C8E-8B29-4716-89D4-E09844DC78C9}" type="slidenum">
              <a:rPr lang="es-CO" smtClean="0"/>
              <a:t>‹Nº›</a:t>
            </a:fld>
            <a:endParaRPr lang="es-CO"/>
          </a:p>
        </p:txBody>
      </p:sp>
    </p:spTree>
    <p:extLst>
      <p:ext uri="{BB962C8B-B14F-4D97-AF65-F5344CB8AC3E}">
        <p14:creationId xmlns:p14="http://schemas.microsoft.com/office/powerpoint/2010/main" val="3101008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7BE4236-001F-4F6C-914D-7AA57911DA32}" type="datetimeFigureOut">
              <a:rPr lang="es-CO" smtClean="0"/>
              <a:t>5/03/2019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917D9C8E-8B29-4716-89D4-E09844DC78C9}" type="slidenum">
              <a:rPr lang="es-CO" smtClean="0"/>
              <a:t>‹Nº›</a:t>
            </a:fld>
            <a:endParaRPr lang="es-CO"/>
          </a:p>
        </p:txBody>
      </p:sp>
    </p:spTree>
    <p:extLst>
      <p:ext uri="{BB962C8B-B14F-4D97-AF65-F5344CB8AC3E}">
        <p14:creationId xmlns:p14="http://schemas.microsoft.com/office/powerpoint/2010/main" val="12222946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7BE4236-001F-4F6C-914D-7AA57911DA32}" type="datetimeFigureOut">
              <a:rPr lang="es-CO" smtClean="0"/>
              <a:t>5/03/2019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917D9C8E-8B29-4716-89D4-E09844DC78C9}" type="slidenum">
              <a:rPr lang="es-CO" smtClean="0"/>
              <a:t>‹Nº›</a:t>
            </a:fld>
            <a:endParaRPr lang="es-CO"/>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886573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7BE4236-001F-4F6C-914D-7AA57911DA32}" type="datetimeFigureOut">
              <a:rPr lang="es-CO" smtClean="0"/>
              <a:t>5/03/2019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917D9C8E-8B29-4716-89D4-E09844DC78C9}" type="slidenum">
              <a:rPr lang="es-CO" smtClean="0"/>
              <a:t>‹Nº›</a:t>
            </a:fld>
            <a:endParaRPr lang="es-CO"/>
          </a:p>
        </p:txBody>
      </p:sp>
    </p:spTree>
    <p:extLst>
      <p:ext uri="{BB962C8B-B14F-4D97-AF65-F5344CB8AC3E}">
        <p14:creationId xmlns:p14="http://schemas.microsoft.com/office/powerpoint/2010/main" val="2570837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77BE4236-001F-4F6C-914D-7AA57911DA32}" type="datetimeFigureOut">
              <a:rPr lang="es-CO" smtClean="0"/>
              <a:t>5/03/2019</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917D9C8E-8B29-4716-89D4-E09844DC78C9}" type="slidenum">
              <a:rPr lang="es-CO" smtClean="0"/>
              <a:t>‹Nº›</a:t>
            </a:fld>
            <a:endParaRPr lang="es-CO"/>
          </a:p>
        </p:txBody>
      </p:sp>
    </p:spTree>
    <p:extLst>
      <p:ext uri="{BB962C8B-B14F-4D97-AF65-F5344CB8AC3E}">
        <p14:creationId xmlns:p14="http://schemas.microsoft.com/office/powerpoint/2010/main" val="35314977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77BE4236-001F-4F6C-914D-7AA57911DA32}" type="datetimeFigureOut">
              <a:rPr lang="es-CO" smtClean="0"/>
              <a:t>5/03/2019</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917D9C8E-8B29-4716-89D4-E09844DC78C9}" type="slidenum">
              <a:rPr lang="es-CO" smtClean="0"/>
              <a:t>‹Nº›</a:t>
            </a:fld>
            <a:endParaRPr lang="es-CO"/>
          </a:p>
        </p:txBody>
      </p:sp>
    </p:spTree>
    <p:extLst>
      <p:ext uri="{BB962C8B-B14F-4D97-AF65-F5344CB8AC3E}">
        <p14:creationId xmlns:p14="http://schemas.microsoft.com/office/powerpoint/2010/main" val="31181915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7BE4236-001F-4F6C-914D-7AA57911DA32}" type="datetimeFigureOut">
              <a:rPr lang="es-CO" smtClean="0"/>
              <a:t>5/03/2019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17D9C8E-8B29-4716-89D4-E09844DC78C9}" type="slidenum">
              <a:rPr lang="es-CO" smtClean="0"/>
              <a:t>‹Nº›</a:t>
            </a:fld>
            <a:endParaRPr lang="es-CO"/>
          </a:p>
        </p:txBody>
      </p:sp>
    </p:spTree>
    <p:extLst>
      <p:ext uri="{BB962C8B-B14F-4D97-AF65-F5344CB8AC3E}">
        <p14:creationId xmlns:p14="http://schemas.microsoft.com/office/powerpoint/2010/main" val="30119577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7BE4236-001F-4F6C-914D-7AA57911DA32}" type="datetimeFigureOut">
              <a:rPr lang="es-CO" smtClean="0"/>
              <a:t>5/03/2019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17D9C8E-8B29-4716-89D4-E09844DC78C9}" type="slidenum">
              <a:rPr lang="es-CO" smtClean="0"/>
              <a:t>‹Nº›</a:t>
            </a:fld>
            <a:endParaRPr lang="es-CO"/>
          </a:p>
        </p:txBody>
      </p:sp>
    </p:spTree>
    <p:extLst>
      <p:ext uri="{BB962C8B-B14F-4D97-AF65-F5344CB8AC3E}">
        <p14:creationId xmlns:p14="http://schemas.microsoft.com/office/powerpoint/2010/main" val="834809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7BE4236-001F-4F6C-914D-7AA57911DA32}" type="datetimeFigureOut">
              <a:rPr lang="es-CO" smtClean="0"/>
              <a:t>5/03/2019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17D9C8E-8B29-4716-89D4-E09844DC78C9}" type="slidenum">
              <a:rPr lang="es-CO" smtClean="0"/>
              <a:t>‹Nº›</a:t>
            </a:fld>
            <a:endParaRPr lang="es-CO"/>
          </a:p>
        </p:txBody>
      </p:sp>
    </p:spTree>
    <p:extLst>
      <p:ext uri="{BB962C8B-B14F-4D97-AF65-F5344CB8AC3E}">
        <p14:creationId xmlns:p14="http://schemas.microsoft.com/office/powerpoint/2010/main" val="3154700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77BE4236-001F-4F6C-914D-7AA57911DA32}" type="datetimeFigureOut">
              <a:rPr lang="es-CO" smtClean="0"/>
              <a:t>5/03/2019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17D9C8E-8B29-4716-89D4-E09844DC78C9}" type="slidenum">
              <a:rPr lang="es-CO" smtClean="0"/>
              <a:t>‹Nº›</a:t>
            </a:fld>
            <a:endParaRPr lang="es-CO"/>
          </a:p>
        </p:txBody>
      </p:sp>
    </p:spTree>
    <p:extLst>
      <p:ext uri="{BB962C8B-B14F-4D97-AF65-F5344CB8AC3E}">
        <p14:creationId xmlns:p14="http://schemas.microsoft.com/office/powerpoint/2010/main" val="3893930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7BE4236-001F-4F6C-914D-7AA57911DA32}" type="datetimeFigureOut">
              <a:rPr lang="es-CO" smtClean="0"/>
              <a:t>5/03/2019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917D9C8E-8B29-4716-89D4-E09844DC78C9}" type="slidenum">
              <a:rPr lang="es-CO" smtClean="0"/>
              <a:t>‹Nº›</a:t>
            </a:fld>
            <a:endParaRPr lang="es-CO"/>
          </a:p>
        </p:txBody>
      </p:sp>
    </p:spTree>
    <p:extLst>
      <p:ext uri="{BB962C8B-B14F-4D97-AF65-F5344CB8AC3E}">
        <p14:creationId xmlns:p14="http://schemas.microsoft.com/office/powerpoint/2010/main" val="225232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41410" y="3073397"/>
            <a:ext cx="4878391" cy="271780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3073397"/>
            <a:ext cx="4875210" cy="271780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7BE4236-001F-4F6C-914D-7AA57911DA32}" type="datetimeFigureOut">
              <a:rPr lang="es-CO" smtClean="0"/>
              <a:t>5/03/2019</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917D9C8E-8B29-4716-89D4-E09844DC78C9}" type="slidenum">
              <a:rPr lang="es-CO" smtClean="0"/>
              <a:t>‹Nº›</a:t>
            </a:fld>
            <a:endParaRPr lang="es-CO"/>
          </a:p>
        </p:txBody>
      </p:sp>
    </p:spTree>
    <p:extLst>
      <p:ext uri="{BB962C8B-B14F-4D97-AF65-F5344CB8AC3E}">
        <p14:creationId xmlns:p14="http://schemas.microsoft.com/office/powerpoint/2010/main" val="941218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7BE4236-001F-4F6C-914D-7AA57911DA32}" type="datetimeFigureOut">
              <a:rPr lang="es-CO" smtClean="0"/>
              <a:t>5/03/2019</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917D9C8E-8B29-4716-89D4-E09844DC78C9}" type="slidenum">
              <a:rPr lang="es-CO" smtClean="0"/>
              <a:t>‹Nº›</a:t>
            </a:fld>
            <a:endParaRPr lang="es-CO"/>
          </a:p>
        </p:txBody>
      </p:sp>
    </p:spTree>
    <p:extLst>
      <p:ext uri="{BB962C8B-B14F-4D97-AF65-F5344CB8AC3E}">
        <p14:creationId xmlns:p14="http://schemas.microsoft.com/office/powerpoint/2010/main" val="2207001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BE4236-001F-4F6C-914D-7AA57911DA32}" type="datetimeFigureOut">
              <a:rPr lang="es-CO" smtClean="0"/>
              <a:t>5/03/2019</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917D9C8E-8B29-4716-89D4-E09844DC78C9}" type="slidenum">
              <a:rPr lang="es-CO" smtClean="0"/>
              <a:t>‹Nº›</a:t>
            </a:fld>
            <a:endParaRPr lang="es-CO"/>
          </a:p>
        </p:txBody>
      </p:sp>
    </p:spTree>
    <p:extLst>
      <p:ext uri="{BB962C8B-B14F-4D97-AF65-F5344CB8AC3E}">
        <p14:creationId xmlns:p14="http://schemas.microsoft.com/office/powerpoint/2010/main" val="2588435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7BE4236-001F-4F6C-914D-7AA57911DA32}" type="datetimeFigureOut">
              <a:rPr lang="es-CO" smtClean="0"/>
              <a:t>5/03/2019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917D9C8E-8B29-4716-89D4-E09844DC78C9}" type="slidenum">
              <a:rPr lang="es-CO" smtClean="0"/>
              <a:t>‹Nº›</a:t>
            </a:fld>
            <a:endParaRPr lang="es-CO"/>
          </a:p>
        </p:txBody>
      </p:sp>
    </p:spTree>
    <p:extLst>
      <p:ext uri="{BB962C8B-B14F-4D97-AF65-F5344CB8AC3E}">
        <p14:creationId xmlns:p14="http://schemas.microsoft.com/office/powerpoint/2010/main" val="4259140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7BE4236-001F-4F6C-914D-7AA57911DA32}" type="datetimeFigureOut">
              <a:rPr lang="es-CO" smtClean="0"/>
              <a:t>5/03/2019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917D9C8E-8B29-4716-89D4-E09844DC78C9}" type="slidenum">
              <a:rPr lang="es-CO" smtClean="0"/>
              <a:t>‹Nº›</a:t>
            </a:fld>
            <a:endParaRPr lang="es-CO"/>
          </a:p>
        </p:txBody>
      </p:sp>
    </p:spTree>
    <p:extLst>
      <p:ext uri="{BB962C8B-B14F-4D97-AF65-F5344CB8AC3E}">
        <p14:creationId xmlns:p14="http://schemas.microsoft.com/office/powerpoint/2010/main" val="1554152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7BE4236-001F-4F6C-914D-7AA57911DA32}" type="datetimeFigureOut">
              <a:rPr lang="es-CO" smtClean="0"/>
              <a:t>5/03/2019</a:t>
            </a:fld>
            <a:endParaRPr lang="es-CO"/>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17D9C8E-8B29-4716-89D4-E09844DC78C9}" type="slidenum">
              <a:rPr lang="es-CO" smtClean="0"/>
              <a:t>‹Nº›</a:t>
            </a:fld>
            <a:endParaRPr lang="es-CO"/>
          </a:p>
        </p:txBody>
      </p:sp>
    </p:spTree>
    <p:extLst>
      <p:ext uri="{BB962C8B-B14F-4D97-AF65-F5344CB8AC3E}">
        <p14:creationId xmlns:p14="http://schemas.microsoft.com/office/powerpoint/2010/main" val="410677860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466B210-9DB7-4A2F-86A3-799B697EE11E}"/>
              </a:ext>
            </a:extLst>
          </p:cNvPr>
          <p:cNvSpPr txBox="1"/>
          <p:nvPr/>
        </p:nvSpPr>
        <p:spPr>
          <a:xfrm>
            <a:off x="1494971" y="493486"/>
            <a:ext cx="8881481" cy="6093976"/>
          </a:xfrm>
          <a:prstGeom prst="rect">
            <a:avLst/>
          </a:prstGeom>
          <a:noFill/>
        </p:spPr>
        <p:txBody>
          <a:bodyPr wrap="square" rtlCol="0">
            <a:spAutoFit/>
          </a:bodyPr>
          <a:lstStyle/>
          <a:p>
            <a:pPr algn="ctr"/>
            <a:r>
              <a:rPr lang="es-CO" sz="3000" dirty="0">
                <a:solidFill>
                  <a:srgbClr val="FF0066"/>
                </a:solidFill>
                <a:latin typeface="Lucida Calligraphy" panose="03010101010101010101" pitchFamily="66" charset="0"/>
              </a:rPr>
              <a:t>ESCUELA NORMAL SUPERIOR VILLAHERMOSA TOLIMA</a:t>
            </a:r>
          </a:p>
          <a:p>
            <a:pPr algn="ctr"/>
            <a:endParaRPr lang="es-CO" sz="3000" dirty="0">
              <a:solidFill>
                <a:srgbClr val="FF0066"/>
              </a:solidFill>
              <a:latin typeface="Lucida Calligraphy" panose="03010101010101010101" pitchFamily="66" charset="0"/>
            </a:endParaRPr>
          </a:p>
          <a:p>
            <a:pPr algn="ctr"/>
            <a:r>
              <a:rPr lang="es-CO" sz="3000" dirty="0">
                <a:solidFill>
                  <a:srgbClr val="FF0066"/>
                </a:solidFill>
                <a:latin typeface="Lucida Calligraphy" panose="03010101010101010101" pitchFamily="66" charset="0"/>
              </a:rPr>
              <a:t>DIDÁCTICA DE TECNOLOGIA E INFORMATICA</a:t>
            </a:r>
          </a:p>
          <a:p>
            <a:pPr algn="ctr"/>
            <a:endParaRPr lang="es-CO" sz="3000" dirty="0">
              <a:solidFill>
                <a:srgbClr val="FF0066"/>
              </a:solidFill>
              <a:latin typeface="Lucida Calligraphy" panose="03010101010101010101" pitchFamily="66" charset="0"/>
            </a:endParaRPr>
          </a:p>
          <a:p>
            <a:pPr algn="ctr"/>
            <a:r>
              <a:rPr lang="es-CO" sz="3000" dirty="0">
                <a:solidFill>
                  <a:srgbClr val="FF0066"/>
                </a:solidFill>
                <a:latin typeface="Lucida Calligraphy" panose="03010101010101010101" pitchFamily="66" charset="0"/>
              </a:rPr>
              <a:t>MARIA FERNANDA AGUDELO DUQUE </a:t>
            </a:r>
          </a:p>
          <a:p>
            <a:pPr algn="ctr"/>
            <a:endParaRPr lang="es-CO" sz="3000" dirty="0">
              <a:solidFill>
                <a:srgbClr val="FF0066"/>
              </a:solidFill>
              <a:latin typeface="Lucida Calligraphy" panose="03010101010101010101" pitchFamily="66" charset="0"/>
            </a:endParaRPr>
          </a:p>
          <a:p>
            <a:pPr algn="ctr"/>
            <a:r>
              <a:rPr lang="es-CO" sz="3000" dirty="0">
                <a:solidFill>
                  <a:srgbClr val="FF0066"/>
                </a:solidFill>
                <a:latin typeface="Lucida Calligraphy" panose="03010101010101010101" pitchFamily="66" charset="0"/>
              </a:rPr>
              <a:t>III SEMESTRE</a:t>
            </a:r>
          </a:p>
          <a:p>
            <a:pPr algn="ctr"/>
            <a:r>
              <a:rPr lang="es-CO" sz="3000" dirty="0">
                <a:solidFill>
                  <a:srgbClr val="FF0066"/>
                </a:solidFill>
                <a:latin typeface="Lucida Calligraphy" panose="03010101010101010101" pitchFamily="66" charset="0"/>
              </a:rPr>
              <a:t>PFC </a:t>
            </a:r>
          </a:p>
          <a:p>
            <a:pPr algn="ctr"/>
            <a:r>
              <a:rPr lang="es-CO" sz="3000" dirty="0">
                <a:solidFill>
                  <a:srgbClr val="FF0066"/>
                </a:solidFill>
                <a:latin typeface="Lucida Calligraphy" panose="03010101010101010101" pitchFamily="66" charset="0"/>
              </a:rPr>
              <a:t>2019</a:t>
            </a:r>
          </a:p>
          <a:p>
            <a:pPr algn="ctr"/>
            <a:endParaRPr lang="es-CO" sz="3000" dirty="0">
              <a:solidFill>
                <a:srgbClr val="FF0066"/>
              </a:solidFill>
              <a:latin typeface="Lucida Calligraphy" panose="03010101010101010101" pitchFamily="66" charset="0"/>
            </a:endParaRPr>
          </a:p>
        </p:txBody>
      </p:sp>
    </p:spTree>
    <p:extLst>
      <p:ext uri="{BB962C8B-B14F-4D97-AF65-F5344CB8AC3E}">
        <p14:creationId xmlns:p14="http://schemas.microsoft.com/office/powerpoint/2010/main" val="405782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4.bp.blogspot.com/-w-KGjwNi-no/T_tnH7Wv_9I/AAAAAAAAACE/wFx8gWZvnho/s1600/polea.jpg">
            <a:extLst>
              <a:ext uri="{FF2B5EF4-FFF2-40B4-BE49-F238E27FC236}">
                <a16:creationId xmlns:a16="http://schemas.microsoft.com/office/drawing/2014/main" id="{FF57276B-FED6-4D09-868F-56248E5CDD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0662" y="1564224"/>
            <a:ext cx="3600034" cy="4358865"/>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9ACB2E7D-6171-4024-9D83-F855ACD6529A}"/>
              </a:ext>
            </a:extLst>
          </p:cNvPr>
          <p:cNvSpPr txBox="1"/>
          <p:nvPr/>
        </p:nvSpPr>
        <p:spPr>
          <a:xfrm>
            <a:off x="1974573" y="577773"/>
            <a:ext cx="8242852" cy="646331"/>
          </a:xfrm>
          <a:prstGeom prst="rect">
            <a:avLst/>
          </a:prstGeom>
          <a:noFill/>
        </p:spPr>
        <p:txBody>
          <a:bodyPr wrap="square" rtlCol="0">
            <a:spAutoFit/>
          </a:bodyPr>
          <a:lstStyle/>
          <a:p>
            <a:pPr algn="ctr"/>
            <a:r>
              <a:rPr lang="es-CO" sz="3600" dirty="0">
                <a:solidFill>
                  <a:srgbClr val="FF0066"/>
                </a:solidFill>
                <a:latin typeface="Lucida Calligraphy" panose="03010101010101010101" pitchFamily="66" charset="0"/>
              </a:rPr>
              <a:t>LA POLEA</a:t>
            </a:r>
          </a:p>
        </p:txBody>
      </p:sp>
      <p:sp>
        <p:nvSpPr>
          <p:cNvPr id="4" name="Rectángulo 3">
            <a:extLst>
              <a:ext uri="{FF2B5EF4-FFF2-40B4-BE49-F238E27FC236}">
                <a16:creationId xmlns:a16="http://schemas.microsoft.com/office/drawing/2014/main" id="{E69DBAC4-0B0B-4522-9A49-DD3F9FFBEC45}"/>
              </a:ext>
            </a:extLst>
          </p:cNvPr>
          <p:cNvSpPr/>
          <p:nvPr/>
        </p:nvSpPr>
        <p:spPr>
          <a:xfrm>
            <a:off x="4744278" y="1564224"/>
            <a:ext cx="6997148" cy="3970318"/>
          </a:xfrm>
          <a:prstGeom prst="rect">
            <a:avLst/>
          </a:prstGeom>
        </p:spPr>
        <p:txBody>
          <a:bodyPr wrap="square">
            <a:spAutoFit/>
          </a:bodyPr>
          <a:lstStyle/>
          <a:p>
            <a:r>
              <a:rPr lang="es-CO" sz="2800" dirty="0">
                <a:solidFill>
                  <a:schemeClr val="bg1"/>
                </a:solidFill>
                <a:latin typeface="Arial" panose="020B0604020202020204" pitchFamily="34" charset="0"/>
              </a:rPr>
              <a:t>Una polea es una máquina simple un dispositivo mecánico de tracción, que sirve para transmitir una fuerza. Consiste en una rueda con un canal en su periferia, por el cual pasa una cuerda y que gira sobre un eje central. Además, formando conjuntos aparejos o polipastos, sirve para reducir la magnitud de la fuerza necesaria para mover un peso.</a:t>
            </a:r>
            <a:endParaRPr lang="es-CO" sz="2800" dirty="0">
              <a:solidFill>
                <a:schemeClr val="bg1"/>
              </a:solidFill>
            </a:endParaRPr>
          </a:p>
        </p:txBody>
      </p:sp>
    </p:spTree>
    <p:extLst>
      <p:ext uri="{BB962C8B-B14F-4D97-AF65-F5344CB8AC3E}">
        <p14:creationId xmlns:p14="http://schemas.microsoft.com/office/powerpoint/2010/main" val="846769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02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981FCA7-1F9C-48F4-90F2-D10105E54C5C}"/>
              </a:ext>
            </a:extLst>
          </p:cNvPr>
          <p:cNvSpPr/>
          <p:nvPr/>
        </p:nvSpPr>
        <p:spPr>
          <a:xfrm>
            <a:off x="768626" y="592178"/>
            <a:ext cx="10959548" cy="6740307"/>
          </a:xfrm>
          <a:prstGeom prst="rect">
            <a:avLst/>
          </a:prstGeom>
        </p:spPr>
        <p:txBody>
          <a:bodyPr wrap="square">
            <a:spAutoFit/>
          </a:bodyPr>
          <a:lstStyle/>
          <a:p>
            <a:pPr algn="ctr"/>
            <a:r>
              <a:rPr lang="es-CO" sz="3600" dirty="0">
                <a:solidFill>
                  <a:srgbClr val="FF0066"/>
                </a:solidFill>
                <a:latin typeface="Lucida Calligraphy" panose="03010101010101010101" pitchFamily="66" charset="0"/>
              </a:rPr>
              <a:t>Funcionamiento de una polea</a:t>
            </a:r>
          </a:p>
          <a:p>
            <a:pPr algn="ctr"/>
            <a:endParaRPr lang="es-CO" sz="3600" dirty="0">
              <a:solidFill>
                <a:srgbClr val="FF0066"/>
              </a:solidFill>
              <a:latin typeface="Lucida Calligraphy" panose="03010101010101010101" pitchFamily="66" charset="0"/>
            </a:endParaRPr>
          </a:p>
          <a:p>
            <a:pPr algn="just"/>
            <a:r>
              <a:rPr lang="es-CO" sz="2800" dirty="0">
                <a:solidFill>
                  <a:schemeClr val="bg1"/>
                </a:solidFill>
                <a:latin typeface="Arial" panose="020B0604020202020204" pitchFamily="34" charset="0"/>
                <a:cs typeface="Arial" panose="020B0604020202020204" pitchFamily="34" charset="0"/>
              </a:rPr>
              <a:t>Las poleas tienen la característica de usar un sistema de máquina simple con el fin de transmitir una fuerza.</a:t>
            </a:r>
          </a:p>
          <a:p>
            <a:pPr algn="just"/>
            <a:r>
              <a:rPr lang="es-CO" sz="2800" dirty="0">
                <a:solidFill>
                  <a:schemeClr val="bg1"/>
                </a:solidFill>
                <a:latin typeface="Arial" panose="020B0604020202020204" pitchFamily="34" charset="0"/>
                <a:cs typeface="Arial" panose="020B0604020202020204" pitchFamily="34" charset="0"/>
              </a:rPr>
              <a:t> </a:t>
            </a:r>
          </a:p>
          <a:p>
            <a:pPr algn="just"/>
            <a:r>
              <a:rPr lang="es-CO" sz="2800" dirty="0">
                <a:solidFill>
                  <a:schemeClr val="bg1"/>
                </a:solidFill>
                <a:latin typeface="Arial" panose="020B0604020202020204" pitchFamily="34" charset="0"/>
                <a:cs typeface="Arial" panose="020B0604020202020204" pitchFamily="34" charset="0"/>
              </a:rPr>
              <a:t>Las poleas están conformadas por una rueda rígida que se acanalada en su borde; a estas se les coloca una cuerda o cable que pasa por el canal o garganta, generando un movimiento en máquinas y mecanismos. Además, las poleas poseen la característica de reducir la magnitud de fuerza que tendría que ser necesaria para mover un objeto pesado.</a:t>
            </a:r>
          </a:p>
          <a:p>
            <a:pPr algn="ctr"/>
            <a:endParaRPr lang="es-CO" sz="3600" dirty="0">
              <a:solidFill>
                <a:srgbClr val="FF0066"/>
              </a:solidFill>
              <a:latin typeface="Lucida Calligraphy" panose="03010101010101010101" pitchFamily="66" charset="0"/>
            </a:endParaRPr>
          </a:p>
          <a:p>
            <a:endParaRPr lang="es-CO" b="1" dirty="0">
              <a:solidFill>
                <a:srgbClr val="C6531B"/>
              </a:solidFill>
              <a:latin typeface="Helvetica Neue"/>
            </a:endParaRPr>
          </a:p>
          <a:p>
            <a:endParaRPr lang="es-CO" b="1" i="0" dirty="0">
              <a:solidFill>
                <a:srgbClr val="C6531B"/>
              </a:solidFill>
              <a:effectLst/>
              <a:latin typeface="Helvetica Neue"/>
            </a:endParaRPr>
          </a:p>
          <a:p>
            <a:endParaRPr lang="es-CO" b="1" dirty="0">
              <a:solidFill>
                <a:srgbClr val="C6531B"/>
              </a:solidFill>
              <a:latin typeface="Helvetica Neue"/>
            </a:endParaRPr>
          </a:p>
          <a:p>
            <a:endParaRPr lang="es-CO" b="0" i="0" dirty="0">
              <a:solidFill>
                <a:srgbClr val="333333"/>
              </a:solidFill>
              <a:effectLst/>
              <a:latin typeface="Helvetica Neue"/>
            </a:endParaRPr>
          </a:p>
        </p:txBody>
      </p:sp>
    </p:spTree>
    <p:extLst>
      <p:ext uri="{BB962C8B-B14F-4D97-AF65-F5344CB8AC3E}">
        <p14:creationId xmlns:p14="http://schemas.microsoft.com/office/powerpoint/2010/main" val="1887535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DAFDC0C3-4C71-4298-8973-5C3CEC739E6B}"/>
              </a:ext>
            </a:extLst>
          </p:cNvPr>
          <p:cNvSpPr/>
          <p:nvPr/>
        </p:nvSpPr>
        <p:spPr>
          <a:xfrm>
            <a:off x="854765" y="573904"/>
            <a:ext cx="10482470" cy="5386090"/>
          </a:xfrm>
          <a:prstGeom prst="rect">
            <a:avLst/>
          </a:prstGeom>
        </p:spPr>
        <p:txBody>
          <a:bodyPr wrap="square">
            <a:spAutoFit/>
          </a:bodyPr>
          <a:lstStyle/>
          <a:p>
            <a:pPr algn="ctr"/>
            <a:r>
              <a:rPr lang="es-CO" sz="3600" dirty="0">
                <a:solidFill>
                  <a:srgbClr val="FF0066"/>
                </a:solidFill>
                <a:latin typeface="Lucida Calligraphy" panose="03010101010101010101" pitchFamily="66" charset="0"/>
              </a:rPr>
              <a:t>Partes de una polea</a:t>
            </a:r>
          </a:p>
          <a:p>
            <a:pPr algn="just"/>
            <a:r>
              <a:rPr lang="es-CO" sz="2800" dirty="0">
                <a:solidFill>
                  <a:srgbClr val="333333"/>
                </a:solidFill>
                <a:latin typeface="Arial" panose="020B0604020202020204" pitchFamily="34" charset="0"/>
                <a:cs typeface="Arial" panose="020B0604020202020204" pitchFamily="34" charset="0"/>
              </a:rPr>
              <a:t>Una polea posee las siguientes partes fundamentales:</a:t>
            </a:r>
          </a:p>
          <a:p>
            <a:pPr algn="just"/>
            <a:r>
              <a:rPr lang="es-CO" sz="2800" b="1" dirty="0">
                <a:solidFill>
                  <a:srgbClr val="333333"/>
                </a:solidFill>
                <a:latin typeface="Arial" panose="020B0604020202020204" pitchFamily="34" charset="0"/>
                <a:cs typeface="Arial" panose="020B0604020202020204" pitchFamily="34" charset="0"/>
              </a:rPr>
              <a:t>La llanta: </a:t>
            </a:r>
            <a:r>
              <a:rPr lang="es-CO" sz="2800" dirty="0">
                <a:solidFill>
                  <a:srgbClr val="333333"/>
                </a:solidFill>
                <a:latin typeface="Arial" panose="020B0604020202020204" pitchFamily="34" charset="0"/>
                <a:cs typeface="Arial" panose="020B0604020202020204" pitchFamily="34" charset="0"/>
              </a:rPr>
              <a:t>Es la zona exterior de la polea y su constitución es esencial, ya que se adaptará a la forma de la correa que alberga.</a:t>
            </a:r>
          </a:p>
          <a:p>
            <a:pPr algn="just"/>
            <a:r>
              <a:rPr lang="es-CO" sz="2800" b="1" dirty="0">
                <a:solidFill>
                  <a:srgbClr val="333333"/>
                </a:solidFill>
                <a:latin typeface="Arial" panose="020B0604020202020204" pitchFamily="34" charset="0"/>
                <a:cs typeface="Arial" panose="020B0604020202020204" pitchFamily="34" charset="0"/>
              </a:rPr>
              <a:t>El cuerpo: </a:t>
            </a:r>
            <a:r>
              <a:rPr lang="es-CO" sz="2800" dirty="0">
                <a:solidFill>
                  <a:srgbClr val="333333"/>
                </a:solidFill>
                <a:latin typeface="Arial" panose="020B0604020202020204" pitchFamily="34" charset="0"/>
                <a:cs typeface="Arial" panose="020B0604020202020204" pitchFamily="34" charset="0"/>
              </a:rPr>
              <a:t>Las poleas están formadas por una pieza maciza cuando sean de pequeño tamaño. Cuando sus dimensiones aumentan, irán provistas de nervios y/o brazos que generen la polea, uniendo el cubo con la llanta.</a:t>
            </a:r>
          </a:p>
          <a:p>
            <a:pPr algn="just"/>
            <a:r>
              <a:rPr lang="es-CO" sz="2800" b="1" dirty="0">
                <a:solidFill>
                  <a:srgbClr val="333333"/>
                </a:solidFill>
                <a:latin typeface="Arial" panose="020B0604020202020204" pitchFamily="34" charset="0"/>
                <a:cs typeface="Arial" panose="020B0604020202020204" pitchFamily="34" charset="0"/>
              </a:rPr>
              <a:t>El cubo: </a:t>
            </a:r>
            <a:r>
              <a:rPr lang="es-CO" sz="2800" dirty="0">
                <a:solidFill>
                  <a:srgbClr val="333333"/>
                </a:solidFill>
                <a:latin typeface="Arial" panose="020B0604020202020204" pitchFamily="34" charset="0"/>
                <a:cs typeface="Arial" panose="020B0604020202020204" pitchFamily="34" charset="0"/>
              </a:rPr>
              <a:t>Es el agujero cónico y cilíndrico que sirve para acoplar al eje. En la actualidad se emplean mucho los acoplamientos cónicos en las poleas, ya que resulta muy cómodo su montaje.</a:t>
            </a:r>
          </a:p>
        </p:txBody>
      </p:sp>
    </p:spTree>
    <p:extLst>
      <p:ext uri="{BB962C8B-B14F-4D97-AF65-F5344CB8AC3E}">
        <p14:creationId xmlns:p14="http://schemas.microsoft.com/office/powerpoint/2010/main" val="379293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n para partes de una polea">
            <a:extLst>
              <a:ext uri="{FF2B5EF4-FFF2-40B4-BE49-F238E27FC236}">
                <a16:creationId xmlns:a16="http://schemas.microsoft.com/office/drawing/2014/main" id="{95EDC112-3BB8-44F6-A76F-AAA02BDD71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3792" y="1523999"/>
            <a:ext cx="6981980" cy="3574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0192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102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E796CB9-33AF-4D71-B745-F821AFB55845}"/>
              </a:ext>
            </a:extLst>
          </p:cNvPr>
          <p:cNvSpPr/>
          <p:nvPr/>
        </p:nvSpPr>
        <p:spPr>
          <a:xfrm>
            <a:off x="1560444" y="381555"/>
            <a:ext cx="8832574" cy="5078313"/>
          </a:xfrm>
          <a:prstGeom prst="rect">
            <a:avLst/>
          </a:prstGeom>
        </p:spPr>
        <p:txBody>
          <a:bodyPr wrap="square">
            <a:spAutoFit/>
          </a:bodyPr>
          <a:lstStyle/>
          <a:p>
            <a:pPr algn="ctr"/>
            <a:r>
              <a:rPr lang="es-CO" sz="3600" dirty="0">
                <a:solidFill>
                  <a:srgbClr val="FF0066"/>
                </a:solidFill>
                <a:latin typeface="Lucida Calligraphy" panose="03010101010101010101" pitchFamily="66" charset="0"/>
              </a:rPr>
              <a:t>Tipos de poleas</a:t>
            </a:r>
          </a:p>
          <a:p>
            <a:pPr algn="ctr"/>
            <a:endParaRPr lang="es-CO" sz="3600" dirty="0">
              <a:solidFill>
                <a:srgbClr val="FF0066"/>
              </a:solidFill>
              <a:latin typeface="Lucida Calligraphy" panose="03010101010101010101" pitchFamily="66" charset="0"/>
            </a:endParaRPr>
          </a:p>
          <a:p>
            <a:pPr algn="just"/>
            <a:r>
              <a:rPr lang="es-CO" sz="2800" dirty="0">
                <a:solidFill>
                  <a:srgbClr val="333333"/>
                </a:solidFill>
                <a:latin typeface="Arial" panose="020B0604020202020204" pitchFamily="34" charset="0"/>
                <a:cs typeface="Arial" panose="020B0604020202020204" pitchFamily="34" charset="0"/>
              </a:rPr>
              <a:t>Las poleas pueden ser clasificadas de acuerdo a su desplazamiento:</a:t>
            </a:r>
          </a:p>
          <a:p>
            <a:pPr algn="just"/>
            <a:r>
              <a:rPr lang="es-CO" sz="2800" dirty="0">
                <a:solidFill>
                  <a:srgbClr val="333333"/>
                </a:solidFill>
                <a:latin typeface="Arial" panose="020B0604020202020204" pitchFamily="34" charset="0"/>
                <a:cs typeface="Arial" panose="020B0604020202020204" pitchFamily="34" charset="0"/>
              </a:rPr>
              <a:t> </a:t>
            </a:r>
          </a:p>
          <a:p>
            <a:pPr algn="just"/>
            <a:r>
              <a:rPr lang="es-CO" sz="2800" b="1" dirty="0">
                <a:solidFill>
                  <a:srgbClr val="333333"/>
                </a:solidFill>
                <a:latin typeface="Arial" panose="020B0604020202020204" pitchFamily="34" charset="0"/>
                <a:cs typeface="Arial" panose="020B0604020202020204" pitchFamily="34" charset="0"/>
              </a:rPr>
              <a:t>Fijas;</a:t>
            </a:r>
            <a:r>
              <a:rPr lang="es-CO" sz="2800" dirty="0">
                <a:solidFill>
                  <a:srgbClr val="333333"/>
                </a:solidFill>
                <a:latin typeface="Arial" panose="020B0604020202020204" pitchFamily="34" charset="0"/>
                <a:cs typeface="Arial" panose="020B0604020202020204" pitchFamily="34" charset="0"/>
              </a:rPr>
              <a:t> este tipo de poleas suspenden de un punto fijo, por lo cual no generan movimiento de traslación.</a:t>
            </a:r>
          </a:p>
          <a:p>
            <a:pPr algn="just"/>
            <a:r>
              <a:rPr lang="es-CO" sz="2800" b="1" dirty="0">
                <a:solidFill>
                  <a:srgbClr val="333333"/>
                </a:solidFill>
                <a:latin typeface="Arial" panose="020B0604020202020204" pitchFamily="34" charset="0"/>
                <a:cs typeface="Arial" panose="020B0604020202020204" pitchFamily="34" charset="0"/>
              </a:rPr>
              <a:t>Móviles:</a:t>
            </a:r>
            <a:r>
              <a:rPr lang="es-CO" sz="2800" dirty="0">
                <a:solidFill>
                  <a:srgbClr val="333333"/>
                </a:solidFill>
                <a:latin typeface="Arial" panose="020B0604020202020204" pitchFamily="34" charset="0"/>
                <a:cs typeface="Arial" panose="020B0604020202020204" pitchFamily="34" charset="0"/>
              </a:rPr>
              <a:t> estas poleas se desplazan durante su funcionamiento, por medio de un extremo de la cuerda pueden suspender su movimiento en un punto.</a:t>
            </a:r>
          </a:p>
          <a:p>
            <a:pPr algn="just"/>
            <a:endParaRPr lang="es-CO" sz="2800" b="0" i="0" dirty="0">
              <a:solidFill>
                <a:srgbClr val="333333"/>
              </a:solidFill>
              <a:effectLst/>
              <a:latin typeface="Arial" panose="020B0604020202020204" pitchFamily="34" charset="0"/>
              <a:cs typeface="Arial" panose="020B0604020202020204" pitchFamily="34" charset="0"/>
            </a:endParaRPr>
          </a:p>
        </p:txBody>
      </p:sp>
      <p:pic>
        <p:nvPicPr>
          <p:cNvPr id="5124" name="Picture 4" descr="https://sites.google.com/site/050maquinassimples/_/rsrc/1322505882324/poleas/Presentaci%C3%B3n10.jpg?height=150&amp;width=200">
            <a:extLst>
              <a:ext uri="{FF2B5EF4-FFF2-40B4-BE49-F238E27FC236}">
                <a16:creationId xmlns:a16="http://schemas.microsoft.com/office/drawing/2014/main" id="{2C7ADA36-C25B-4B12-8DDA-4ED2DAD672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9083" y="5192782"/>
            <a:ext cx="190500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https://sites.google.com/site/050maquinassimples/_/rsrc/1322506084040/poleas/Presentaci%C3%B3n12.jpg?height=150&amp;width=200">
            <a:extLst>
              <a:ext uri="{FF2B5EF4-FFF2-40B4-BE49-F238E27FC236}">
                <a16:creationId xmlns:a16="http://schemas.microsoft.com/office/drawing/2014/main" id="{5B05BC2F-1A28-49B7-A04F-404664745C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9632" y="5192782"/>
            <a:ext cx="190500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9812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124"/>
                                        </p:tgtEl>
                                        <p:attrNameLst>
                                          <p:attrName>style.visibility</p:attrName>
                                        </p:attrNameLst>
                                      </p:cBhvr>
                                      <p:to>
                                        <p:strVal val="visible"/>
                                      </p:to>
                                    </p:set>
                                    <p:animEffect transition="in" filter="fade">
                                      <p:cBhvr>
                                        <p:cTn id="12" dur="1000"/>
                                        <p:tgtEl>
                                          <p:spTgt spid="5124"/>
                                        </p:tgtEl>
                                      </p:cBhvr>
                                    </p:animEffect>
                                    <p:anim calcmode="lin" valueType="num">
                                      <p:cBhvr>
                                        <p:cTn id="13" dur="1000" fill="hold"/>
                                        <p:tgtEl>
                                          <p:spTgt spid="5124"/>
                                        </p:tgtEl>
                                        <p:attrNameLst>
                                          <p:attrName>ppt_x</p:attrName>
                                        </p:attrNameLst>
                                      </p:cBhvr>
                                      <p:tavLst>
                                        <p:tav tm="0">
                                          <p:val>
                                            <p:strVal val="#ppt_x"/>
                                          </p:val>
                                        </p:tav>
                                        <p:tav tm="100000">
                                          <p:val>
                                            <p:strVal val="#ppt_x"/>
                                          </p:val>
                                        </p:tav>
                                      </p:tavLst>
                                    </p:anim>
                                    <p:anim calcmode="lin" valueType="num">
                                      <p:cBhvr>
                                        <p:cTn id="14" dur="1000" fill="hold"/>
                                        <p:tgtEl>
                                          <p:spTgt spid="512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126"/>
                                        </p:tgtEl>
                                        <p:attrNameLst>
                                          <p:attrName>style.visibility</p:attrName>
                                        </p:attrNameLst>
                                      </p:cBhvr>
                                      <p:to>
                                        <p:strVal val="visible"/>
                                      </p:to>
                                    </p:set>
                                    <p:anim calcmode="lin" valueType="num">
                                      <p:cBhvr additive="base">
                                        <p:cTn id="19" dur="500" fill="hold"/>
                                        <p:tgtEl>
                                          <p:spTgt spid="5126"/>
                                        </p:tgtEl>
                                        <p:attrNameLst>
                                          <p:attrName>ppt_x</p:attrName>
                                        </p:attrNameLst>
                                      </p:cBhvr>
                                      <p:tavLst>
                                        <p:tav tm="0">
                                          <p:val>
                                            <p:strVal val="#ppt_x"/>
                                          </p:val>
                                        </p:tav>
                                        <p:tav tm="100000">
                                          <p:val>
                                            <p:strVal val="#ppt_x"/>
                                          </p:val>
                                        </p:tav>
                                      </p:tavLst>
                                    </p:anim>
                                    <p:anim calcmode="lin" valueType="num">
                                      <p:cBhvr additive="base">
                                        <p:cTn id="20" dur="500" fill="hold"/>
                                        <p:tgtEl>
                                          <p:spTgt spid="51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5942D37-0697-40FC-A12F-3190F8623F63}"/>
              </a:ext>
            </a:extLst>
          </p:cNvPr>
          <p:cNvSpPr txBox="1"/>
          <p:nvPr/>
        </p:nvSpPr>
        <p:spPr>
          <a:xfrm>
            <a:off x="1934818" y="622852"/>
            <a:ext cx="8627165" cy="646331"/>
          </a:xfrm>
          <a:prstGeom prst="rect">
            <a:avLst/>
          </a:prstGeom>
          <a:noFill/>
        </p:spPr>
        <p:txBody>
          <a:bodyPr wrap="square" rtlCol="0">
            <a:spAutoFit/>
          </a:bodyPr>
          <a:lstStyle/>
          <a:p>
            <a:pPr algn="ctr"/>
            <a:r>
              <a:rPr lang="es-CO" sz="3600" dirty="0">
                <a:solidFill>
                  <a:srgbClr val="FF0066"/>
                </a:solidFill>
                <a:latin typeface="Lucida Calligraphy" panose="03010101010101010101" pitchFamily="66" charset="0"/>
              </a:rPr>
              <a:t>MAQUINAS QUE USAN POLEAS</a:t>
            </a:r>
          </a:p>
        </p:txBody>
      </p:sp>
      <p:sp>
        <p:nvSpPr>
          <p:cNvPr id="3" name="Rectángulo 2">
            <a:extLst>
              <a:ext uri="{FF2B5EF4-FFF2-40B4-BE49-F238E27FC236}">
                <a16:creationId xmlns:a16="http://schemas.microsoft.com/office/drawing/2014/main" id="{0F216FE1-88CF-49DF-924D-6D38463EC918}"/>
              </a:ext>
            </a:extLst>
          </p:cNvPr>
          <p:cNvSpPr/>
          <p:nvPr/>
        </p:nvSpPr>
        <p:spPr>
          <a:xfrm>
            <a:off x="1914204" y="2068252"/>
            <a:ext cx="2052341" cy="430887"/>
          </a:xfrm>
          <a:prstGeom prst="rect">
            <a:avLst/>
          </a:prstGeom>
        </p:spPr>
        <p:txBody>
          <a:bodyPr wrap="square">
            <a:spAutoFit/>
          </a:bodyPr>
          <a:lstStyle/>
          <a:p>
            <a:r>
              <a:rPr lang="es-CO" sz="2200" i="1" dirty="0">
                <a:solidFill>
                  <a:srgbClr val="000000"/>
                </a:solidFill>
                <a:latin typeface="Arial" panose="020B0604020202020204" pitchFamily="34" charset="0"/>
                <a:cs typeface="Arial" panose="020B0604020202020204" pitchFamily="34" charset="0"/>
              </a:rPr>
              <a:t>LAS GRUAS</a:t>
            </a:r>
            <a:endParaRPr lang="es-CO" sz="2200" dirty="0">
              <a:latin typeface="Arial" panose="020B0604020202020204" pitchFamily="34" charset="0"/>
              <a:cs typeface="Arial" panose="020B0604020202020204" pitchFamily="34" charset="0"/>
            </a:endParaRPr>
          </a:p>
        </p:txBody>
      </p:sp>
      <p:pic>
        <p:nvPicPr>
          <p:cNvPr id="6" name="Imagen 5">
            <a:extLst>
              <a:ext uri="{FF2B5EF4-FFF2-40B4-BE49-F238E27FC236}">
                <a16:creationId xmlns:a16="http://schemas.microsoft.com/office/drawing/2014/main" id="{635121CB-1503-4718-8CB1-D044EB346221}"/>
              </a:ext>
            </a:extLst>
          </p:cNvPr>
          <p:cNvPicPr>
            <a:picLocks noChangeAspect="1"/>
          </p:cNvPicPr>
          <p:nvPr/>
        </p:nvPicPr>
        <p:blipFill>
          <a:blip r:embed="rId2"/>
          <a:stretch>
            <a:fillRect/>
          </a:stretch>
        </p:blipFill>
        <p:spPr>
          <a:xfrm>
            <a:off x="1045678" y="2829752"/>
            <a:ext cx="3486565" cy="2510873"/>
          </a:xfrm>
          <a:prstGeom prst="rect">
            <a:avLst/>
          </a:prstGeom>
        </p:spPr>
      </p:pic>
      <p:sp>
        <p:nvSpPr>
          <p:cNvPr id="7" name="Rectángulo 6">
            <a:extLst>
              <a:ext uri="{FF2B5EF4-FFF2-40B4-BE49-F238E27FC236}">
                <a16:creationId xmlns:a16="http://schemas.microsoft.com/office/drawing/2014/main" id="{978381D6-F4A5-4A28-8462-A8724ACC7414}"/>
              </a:ext>
            </a:extLst>
          </p:cNvPr>
          <p:cNvSpPr/>
          <p:nvPr/>
        </p:nvSpPr>
        <p:spPr>
          <a:xfrm>
            <a:off x="7731906" y="2009434"/>
            <a:ext cx="2545890" cy="430887"/>
          </a:xfrm>
          <a:prstGeom prst="rect">
            <a:avLst/>
          </a:prstGeom>
        </p:spPr>
        <p:txBody>
          <a:bodyPr wrap="none">
            <a:spAutoFit/>
          </a:bodyPr>
          <a:lstStyle/>
          <a:p>
            <a:r>
              <a:rPr lang="es-CO" sz="2200" i="1" dirty="0">
                <a:solidFill>
                  <a:srgbClr val="000000"/>
                </a:solidFill>
                <a:latin typeface="Arial" panose="020B0604020202020204" pitchFamily="34" charset="0"/>
                <a:cs typeface="Arial" panose="020B0604020202020204" pitchFamily="34" charset="0"/>
              </a:rPr>
              <a:t>MOTOR DE AUTO</a:t>
            </a:r>
            <a:endParaRPr lang="es-CO" sz="2200" dirty="0">
              <a:latin typeface="Arial" panose="020B0604020202020204" pitchFamily="34" charset="0"/>
              <a:cs typeface="Arial" panose="020B0604020202020204" pitchFamily="34" charset="0"/>
            </a:endParaRPr>
          </a:p>
        </p:txBody>
      </p:sp>
      <p:pic>
        <p:nvPicPr>
          <p:cNvPr id="9" name="Imagen 8">
            <a:extLst>
              <a:ext uri="{FF2B5EF4-FFF2-40B4-BE49-F238E27FC236}">
                <a16:creationId xmlns:a16="http://schemas.microsoft.com/office/drawing/2014/main" id="{9D1AFEE2-DA79-4A70-B283-57EA2DAE607E}"/>
              </a:ext>
            </a:extLst>
          </p:cNvPr>
          <p:cNvPicPr>
            <a:picLocks noChangeAspect="1"/>
          </p:cNvPicPr>
          <p:nvPr/>
        </p:nvPicPr>
        <p:blipFill>
          <a:blip r:embed="rId3"/>
          <a:stretch>
            <a:fillRect/>
          </a:stretch>
        </p:blipFill>
        <p:spPr>
          <a:xfrm>
            <a:off x="7330937" y="2829752"/>
            <a:ext cx="3347829" cy="2510872"/>
          </a:xfrm>
          <a:prstGeom prst="rect">
            <a:avLst/>
          </a:prstGeom>
        </p:spPr>
      </p:pic>
    </p:spTree>
    <p:extLst>
      <p:ext uri="{BB962C8B-B14F-4D97-AF65-F5344CB8AC3E}">
        <p14:creationId xmlns:p14="http://schemas.microsoft.com/office/powerpoint/2010/main" val="3152953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1000" fill="hold"/>
                                        <p:tgtEl>
                                          <p:spTgt spid="3"/>
                                        </p:tgtEl>
                                        <p:attrNameLst>
                                          <p:attrName>ppt_w</p:attrName>
                                        </p:attrNameLst>
                                      </p:cBhvr>
                                      <p:tavLst>
                                        <p:tav tm="0">
                                          <p:val>
                                            <p:fltVal val="0"/>
                                          </p:val>
                                        </p:tav>
                                        <p:tav tm="100000">
                                          <p:val>
                                            <p:strVal val="#ppt_w"/>
                                          </p:val>
                                        </p:tav>
                                      </p:tavLst>
                                    </p:anim>
                                    <p:anim calcmode="lin" valueType="num">
                                      <p:cBhvr>
                                        <p:cTn id="14" dur="1000" fill="hold"/>
                                        <p:tgtEl>
                                          <p:spTgt spid="3"/>
                                        </p:tgtEl>
                                        <p:attrNameLst>
                                          <p:attrName>ppt_h</p:attrName>
                                        </p:attrNameLst>
                                      </p:cBhvr>
                                      <p:tavLst>
                                        <p:tav tm="0">
                                          <p:val>
                                            <p:fltVal val="0"/>
                                          </p:val>
                                        </p:tav>
                                        <p:tav tm="100000">
                                          <p:val>
                                            <p:strVal val="#ppt_h"/>
                                          </p:val>
                                        </p:tav>
                                      </p:tavLst>
                                    </p:anim>
                                    <p:anim calcmode="lin" valueType="num">
                                      <p:cBhvr>
                                        <p:cTn id="15" dur="1000" fill="hold"/>
                                        <p:tgtEl>
                                          <p:spTgt spid="3"/>
                                        </p:tgtEl>
                                        <p:attrNameLst>
                                          <p:attrName>style.rotation</p:attrName>
                                        </p:attrNameLst>
                                      </p:cBhvr>
                                      <p:tavLst>
                                        <p:tav tm="0">
                                          <p:val>
                                            <p:fltVal val="90"/>
                                          </p:val>
                                        </p:tav>
                                        <p:tav tm="100000">
                                          <p:val>
                                            <p:fltVal val="0"/>
                                          </p:val>
                                        </p:tav>
                                      </p:tavLst>
                                    </p:anim>
                                    <p:animEffect transition="in" filter="fade">
                                      <p:cBhvr>
                                        <p:cTn id="16" dur="1000"/>
                                        <p:tgtEl>
                                          <p:spTgt spid="3"/>
                                        </p:tgtEl>
                                      </p:cBhvr>
                                    </p:animEffect>
                                  </p:childTnLst>
                                </p:cTn>
                              </p:par>
                              <p:par>
                                <p:cTn id="17" presetID="31"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fltVal val="0"/>
                                          </p:val>
                                        </p:tav>
                                        <p:tav tm="100000">
                                          <p:val>
                                            <p:strVal val="#ppt_w"/>
                                          </p:val>
                                        </p:tav>
                                      </p:tavLst>
                                    </p:anim>
                                    <p:anim calcmode="lin" valueType="num">
                                      <p:cBhvr>
                                        <p:cTn id="20" dur="1000" fill="hold"/>
                                        <p:tgtEl>
                                          <p:spTgt spid="6"/>
                                        </p:tgtEl>
                                        <p:attrNameLst>
                                          <p:attrName>ppt_h</p:attrName>
                                        </p:attrNameLst>
                                      </p:cBhvr>
                                      <p:tavLst>
                                        <p:tav tm="0">
                                          <p:val>
                                            <p:fltVal val="0"/>
                                          </p:val>
                                        </p:tav>
                                        <p:tav tm="100000">
                                          <p:val>
                                            <p:strVal val="#ppt_h"/>
                                          </p:val>
                                        </p:tav>
                                      </p:tavLst>
                                    </p:anim>
                                    <p:anim calcmode="lin" valueType="num">
                                      <p:cBhvr>
                                        <p:cTn id="21" dur="1000" fill="hold"/>
                                        <p:tgtEl>
                                          <p:spTgt spid="6"/>
                                        </p:tgtEl>
                                        <p:attrNameLst>
                                          <p:attrName>style.rotation</p:attrName>
                                        </p:attrNameLst>
                                      </p:cBhvr>
                                      <p:tavLst>
                                        <p:tav tm="0">
                                          <p:val>
                                            <p:fltVal val="90"/>
                                          </p:val>
                                        </p:tav>
                                        <p:tav tm="100000">
                                          <p:val>
                                            <p:fltVal val="0"/>
                                          </p:val>
                                        </p:tav>
                                      </p:tavLst>
                                    </p:anim>
                                    <p:animEffect transition="in" filter="fade">
                                      <p:cBhvr>
                                        <p:cTn id="22" dur="1000"/>
                                        <p:tgtEl>
                                          <p:spTgt spid="6"/>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1000" fill="hold"/>
                                        <p:tgtEl>
                                          <p:spTgt spid="7"/>
                                        </p:tgtEl>
                                        <p:attrNameLst>
                                          <p:attrName>ppt_w</p:attrName>
                                        </p:attrNameLst>
                                      </p:cBhvr>
                                      <p:tavLst>
                                        <p:tav tm="0">
                                          <p:val>
                                            <p:fltVal val="0"/>
                                          </p:val>
                                        </p:tav>
                                        <p:tav tm="100000">
                                          <p:val>
                                            <p:strVal val="#ppt_w"/>
                                          </p:val>
                                        </p:tav>
                                      </p:tavLst>
                                    </p:anim>
                                    <p:anim calcmode="lin" valueType="num">
                                      <p:cBhvr>
                                        <p:cTn id="26" dur="1000" fill="hold"/>
                                        <p:tgtEl>
                                          <p:spTgt spid="7"/>
                                        </p:tgtEl>
                                        <p:attrNameLst>
                                          <p:attrName>ppt_h</p:attrName>
                                        </p:attrNameLst>
                                      </p:cBhvr>
                                      <p:tavLst>
                                        <p:tav tm="0">
                                          <p:val>
                                            <p:fltVal val="0"/>
                                          </p:val>
                                        </p:tav>
                                        <p:tav tm="100000">
                                          <p:val>
                                            <p:strVal val="#ppt_h"/>
                                          </p:val>
                                        </p:tav>
                                      </p:tavLst>
                                    </p:anim>
                                    <p:anim calcmode="lin" valueType="num">
                                      <p:cBhvr>
                                        <p:cTn id="27" dur="1000" fill="hold"/>
                                        <p:tgtEl>
                                          <p:spTgt spid="7"/>
                                        </p:tgtEl>
                                        <p:attrNameLst>
                                          <p:attrName>style.rotation</p:attrName>
                                        </p:attrNameLst>
                                      </p:cBhvr>
                                      <p:tavLst>
                                        <p:tav tm="0">
                                          <p:val>
                                            <p:fltVal val="90"/>
                                          </p:val>
                                        </p:tav>
                                        <p:tav tm="100000">
                                          <p:val>
                                            <p:fltVal val="0"/>
                                          </p:val>
                                        </p:tav>
                                      </p:tavLst>
                                    </p:anim>
                                    <p:animEffect transition="in" filter="fade">
                                      <p:cBhvr>
                                        <p:cTn id="28" dur="1000"/>
                                        <p:tgtEl>
                                          <p:spTgt spid="7"/>
                                        </p:tgtEl>
                                      </p:cBhvr>
                                    </p:animEffect>
                                  </p:childTnLst>
                                </p:cTn>
                              </p:par>
                              <p:par>
                                <p:cTn id="29" presetID="31" presetClass="entr" presetSubtype="0"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1000" fill="hold"/>
                                        <p:tgtEl>
                                          <p:spTgt spid="9"/>
                                        </p:tgtEl>
                                        <p:attrNameLst>
                                          <p:attrName>ppt_w</p:attrName>
                                        </p:attrNameLst>
                                      </p:cBhvr>
                                      <p:tavLst>
                                        <p:tav tm="0">
                                          <p:val>
                                            <p:fltVal val="0"/>
                                          </p:val>
                                        </p:tav>
                                        <p:tav tm="100000">
                                          <p:val>
                                            <p:strVal val="#ppt_w"/>
                                          </p:val>
                                        </p:tav>
                                      </p:tavLst>
                                    </p:anim>
                                    <p:anim calcmode="lin" valueType="num">
                                      <p:cBhvr>
                                        <p:cTn id="32" dur="1000" fill="hold"/>
                                        <p:tgtEl>
                                          <p:spTgt spid="9"/>
                                        </p:tgtEl>
                                        <p:attrNameLst>
                                          <p:attrName>ppt_h</p:attrName>
                                        </p:attrNameLst>
                                      </p:cBhvr>
                                      <p:tavLst>
                                        <p:tav tm="0">
                                          <p:val>
                                            <p:fltVal val="0"/>
                                          </p:val>
                                        </p:tav>
                                        <p:tav tm="100000">
                                          <p:val>
                                            <p:strVal val="#ppt_h"/>
                                          </p:val>
                                        </p:tav>
                                      </p:tavLst>
                                    </p:anim>
                                    <p:anim calcmode="lin" valueType="num">
                                      <p:cBhvr>
                                        <p:cTn id="33" dur="1000" fill="hold"/>
                                        <p:tgtEl>
                                          <p:spTgt spid="9"/>
                                        </p:tgtEl>
                                        <p:attrNameLst>
                                          <p:attrName>style.rotation</p:attrName>
                                        </p:attrNameLst>
                                      </p:cBhvr>
                                      <p:tavLst>
                                        <p:tav tm="0">
                                          <p:val>
                                            <p:fltVal val="90"/>
                                          </p:val>
                                        </p:tav>
                                        <p:tav tm="100000">
                                          <p:val>
                                            <p:fltVal val="0"/>
                                          </p:val>
                                        </p:tav>
                                      </p:tavLst>
                                    </p:anim>
                                    <p:animEffect transition="in" filter="fade">
                                      <p:cBhvr>
                                        <p:cTn id="34"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5FA3C2D2-B9C5-42C6-9E6D-6ADE970D18EF}"/>
              </a:ext>
            </a:extLst>
          </p:cNvPr>
          <p:cNvPicPr>
            <a:picLocks noChangeAspect="1"/>
          </p:cNvPicPr>
          <p:nvPr/>
        </p:nvPicPr>
        <p:blipFill>
          <a:blip r:embed="rId2"/>
          <a:stretch>
            <a:fillRect/>
          </a:stretch>
        </p:blipFill>
        <p:spPr>
          <a:xfrm>
            <a:off x="1602063" y="2552700"/>
            <a:ext cx="3483511" cy="2655403"/>
          </a:xfrm>
          <a:prstGeom prst="rect">
            <a:avLst/>
          </a:prstGeom>
        </p:spPr>
      </p:pic>
      <p:pic>
        <p:nvPicPr>
          <p:cNvPr id="5" name="Imagen 4">
            <a:extLst>
              <a:ext uri="{FF2B5EF4-FFF2-40B4-BE49-F238E27FC236}">
                <a16:creationId xmlns:a16="http://schemas.microsoft.com/office/drawing/2014/main" id="{B7403D55-4757-42B2-BF1E-755C4AF75EFA}"/>
              </a:ext>
            </a:extLst>
          </p:cNvPr>
          <p:cNvPicPr>
            <a:picLocks noChangeAspect="1"/>
          </p:cNvPicPr>
          <p:nvPr/>
        </p:nvPicPr>
        <p:blipFill>
          <a:blip r:embed="rId3"/>
          <a:stretch>
            <a:fillRect/>
          </a:stretch>
        </p:blipFill>
        <p:spPr>
          <a:xfrm>
            <a:off x="6758609" y="2552700"/>
            <a:ext cx="3483511" cy="2546074"/>
          </a:xfrm>
          <a:prstGeom prst="rect">
            <a:avLst/>
          </a:prstGeom>
        </p:spPr>
      </p:pic>
      <p:sp>
        <p:nvSpPr>
          <p:cNvPr id="6" name="Rectángulo 5">
            <a:extLst>
              <a:ext uri="{FF2B5EF4-FFF2-40B4-BE49-F238E27FC236}">
                <a16:creationId xmlns:a16="http://schemas.microsoft.com/office/drawing/2014/main" id="{416450AB-FE5A-4489-9769-051B5A9498F2}"/>
              </a:ext>
            </a:extLst>
          </p:cNvPr>
          <p:cNvSpPr/>
          <p:nvPr/>
        </p:nvSpPr>
        <p:spPr>
          <a:xfrm>
            <a:off x="2469219" y="1649897"/>
            <a:ext cx="2033570" cy="430887"/>
          </a:xfrm>
          <a:prstGeom prst="rect">
            <a:avLst/>
          </a:prstGeom>
        </p:spPr>
        <p:txBody>
          <a:bodyPr wrap="none">
            <a:spAutoFit/>
          </a:bodyPr>
          <a:lstStyle/>
          <a:p>
            <a:r>
              <a:rPr lang="es-CO" sz="2200" i="1" dirty="0">
                <a:solidFill>
                  <a:srgbClr val="000000"/>
                </a:solidFill>
                <a:latin typeface="Arial" panose="020B0604020202020204" pitchFamily="34" charset="0"/>
                <a:cs typeface="Arial" panose="020B0604020202020204" pitchFamily="34" charset="0"/>
              </a:rPr>
              <a:t>LA BICICLETA</a:t>
            </a:r>
            <a:endParaRPr lang="es-CO" sz="2200" dirty="0">
              <a:latin typeface="Arial" panose="020B0604020202020204" pitchFamily="34" charset="0"/>
              <a:cs typeface="Arial" panose="020B0604020202020204" pitchFamily="34" charset="0"/>
            </a:endParaRPr>
          </a:p>
        </p:txBody>
      </p:sp>
      <p:sp>
        <p:nvSpPr>
          <p:cNvPr id="7" name="Rectángulo 6">
            <a:extLst>
              <a:ext uri="{FF2B5EF4-FFF2-40B4-BE49-F238E27FC236}">
                <a16:creationId xmlns:a16="http://schemas.microsoft.com/office/drawing/2014/main" id="{ADCBD129-E227-43C9-99D4-0E1DF7A40BD4}"/>
              </a:ext>
            </a:extLst>
          </p:cNvPr>
          <p:cNvSpPr/>
          <p:nvPr/>
        </p:nvSpPr>
        <p:spPr>
          <a:xfrm>
            <a:off x="6708527" y="1649897"/>
            <a:ext cx="3583673" cy="430887"/>
          </a:xfrm>
          <a:prstGeom prst="rect">
            <a:avLst/>
          </a:prstGeom>
        </p:spPr>
        <p:txBody>
          <a:bodyPr wrap="none">
            <a:spAutoFit/>
          </a:bodyPr>
          <a:lstStyle/>
          <a:p>
            <a:r>
              <a:rPr lang="es-CO" sz="2200" i="1" dirty="0">
                <a:solidFill>
                  <a:srgbClr val="000000"/>
                </a:solidFill>
                <a:latin typeface="Arial" panose="020B0604020202020204" pitchFamily="34" charset="0"/>
                <a:cs typeface="Arial" panose="020B0604020202020204" pitchFamily="34" charset="0"/>
              </a:rPr>
              <a:t>MAQUINA DE EJERCITAR</a:t>
            </a:r>
            <a:endParaRPr lang="es-CO"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91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22" presetClass="entr" presetSubtype="4"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00"/>
                                        <p:tgtEl>
                                          <p:spTgt spid="6"/>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down)">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A426E66F-D5B3-4378-AA56-2EA80101B599}"/>
              </a:ext>
            </a:extLst>
          </p:cNvPr>
          <p:cNvPicPr>
            <a:picLocks noChangeAspect="1"/>
          </p:cNvPicPr>
          <p:nvPr/>
        </p:nvPicPr>
        <p:blipFill>
          <a:blip r:embed="rId2"/>
          <a:stretch>
            <a:fillRect/>
          </a:stretch>
        </p:blipFill>
        <p:spPr>
          <a:xfrm>
            <a:off x="1427685" y="2416657"/>
            <a:ext cx="3939623" cy="2840278"/>
          </a:xfrm>
          <a:prstGeom prst="rect">
            <a:avLst/>
          </a:prstGeom>
        </p:spPr>
      </p:pic>
      <p:sp>
        <p:nvSpPr>
          <p:cNvPr id="4" name="Rectángulo 3">
            <a:extLst>
              <a:ext uri="{FF2B5EF4-FFF2-40B4-BE49-F238E27FC236}">
                <a16:creationId xmlns:a16="http://schemas.microsoft.com/office/drawing/2014/main" id="{674AF9D3-8916-447C-A8A7-951B042D20D9}"/>
              </a:ext>
            </a:extLst>
          </p:cNvPr>
          <p:cNvSpPr/>
          <p:nvPr/>
        </p:nvSpPr>
        <p:spPr>
          <a:xfrm>
            <a:off x="2347338" y="1601065"/>
            <a:ext cx="2100319" cy="430887"/>
          </a:xfrm>
          <a:prstGeom prst="rect">
            <a:avLst/>
          </a:prstGeom>
        </p:spPr>
        <p:txBody>
          <a:bodyPr wrap="none">
            <a:spAutoFit/>
          </a:bodyPr>
          <a:lstStyle/>
          <a:p>
            <a:r>
              <a:rPr lang="es-CO" sz="2200" i="1" dirty="0">
                <a:solidFill>
                  <a:srgbClr val="000000"/>
                </a:solidFill>
                <a:latin typeface="Arial" panose="020B0604020202020204" pitchFamily="34" charset="0"/>
                <a:cs typeface="Arial" panose="020B0604020202020204" pitchFamily="34" charset="0"/>
              </a:rPr>
              <a:t>LA LAVADORA</a:t>
            </a:r>
            <a:endParaRPr lang="es-CO" sz="2200" dirty="0">
              <a:latin typeface="Arial" panose="020B0604020202020204" pitchFamily="34" charset="0"/>
              <a:cs typeface="Arial" panose="020B0604020202020204" pitchFamily="34" charset="0"/>
            </a:endParaRPr>
          </a:p>
        </p:txBody>
      </p:sp>
      <p:pic>
        <p:nvPicPr>
          <p:cNvPr id="4100" name="Picture 4" descr="Resultado de imagen para Que maquinas tienen polea">
            <a:extLst>
              <a:ext uri="{FF2B5EF4-FFF2-40B4-BE49-F238E27FC236}">
                <a16:creationId xmlns:a16="http://schemas.microsoft.com/office/drawing/2014/main" id="{F30107BB-FD92-4525-9655-DF6CAD3D27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8816" y="2431772"/>
            <a:ext cx="2533650" cy="2724150"/>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6">
            <a:extLst>
              <a:ext uri="{FF2B5EF4-FFF2-40B4-BE49-F238E27FC236}">
                <a16:creationId xmlns:a16="http://schemas.microsoft.com/office/drawing/2014/main" id="{18FB6330-3660-4066-B207-32B60417C3F3}"/>
              </a:ext>
            </a:extLst>
          </p:cNvPr>
          <p:cNvSpPr/>
          <p:nvPr/>
        </p:nvSpPr>
        <p:spPr>
          <a:xfrm>
            <a:off x="7548816" y="1601065"/>
            <a:ext cx="2461700" cy="430887"/>
          </a:xfrm>
          <a:prstGeom prst="rect">
            <a:avLst/>
          </a:prstGeom>
        </p:spPr>
        <p:txBody>
          <a:bodyPr wrap="none">
            <a:spAutoFit/>
          </a:bodyPr>
          <a:lstStyle/>
          <a:p>
            <a:r>
              <a:rPr lang="es-CO" sz="2200" i="1" dirty="0">
                <a:solidFill>
                  <a:srgbClr val="000000"/>
                </a:solidFill>
                <a:latin typeface="Arial" panose="020B0604020202020204" pitchFamily="34" charset="0"/>
                <a:cs typeface="Arial" panose="020B0604020202020204" pitchFamily="34" charset="0"/>
              </a:rPr>
              <a:t>POLEA DE POZO</a:t>
            </a:r>
            <a:endParaRPr lang="es-CO"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3125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down)">
                                      <p:cBhvr>
                                        <p:cTn id="23" dur="580">
                                          <p:stCondLst>
                                            <p:cond delay="0"/>
                                          </p:stCondLst>
                                        </p:cTn>
                                        <p:tgtEl>
                                          <p:spTgt spid="4"/>
                                        </p:tgtEl>
                                      </p:cBhvr>
                                    </p:animEffect>
                                    <p:anim calcmode="lin" valueType="num">
                                      <p:cBhvr>
                                        <p:cTn id="2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9" dur="26">
                                          <p:stCondLst>
                                            <p:cond delay="650"/>
                                          </p:stCondLst>
                                        </p:cTn>
                                        <p:tgtEl>
                                          <p:spTgt spid="4"/>
                                        </p:tgtEl>
                                      </p:cBhvr>
                                      <p:to x="100000" y="60000"/>
                                    </p:animScale>
                                    <p:animScale>
                                      <p:cBhvr>
                                        <p:cTn id="30" dur="166" decel="50000">
                                          <p:stCondLst>
                                            <p:cond delay="676"/>
                                          </p:stCondLst>
                                        </p:cTn>
                                        <p:tgtEl>
                                          <p:spTgt spid="4"/>
                                        </p:tgtEl>
                                      </p:cBhvr>
                                      <p:to x="100000" y="100000"/>
                                    </p:animScale>
                                    <p:animScale>
                                      <p:cBhvr>
                                        <p:cTn id="31" dur="26">
                                          <p:stCondLst>
                                            <p:cond delay="1312"/>
                                          </p:stCondLst>
                                        </p:cTn>
                                        <p:tgtEl>
                                          <p:spTgt spid="4"/>
                                        </p:tgtEl>
                                      </p:cBhvr>
                                      <p:to x="100000" y="80000"/>
                                    </p:animScale>
                                    <p:animScale>
                                      <p:cBhvr>
                                        <p:cTn id="32" dur="166" decel="50000">
                                          <p:stCondLst>
                                            <p:cond delay="1338"/>
                                          </p:stCondLst>
                                        </p:cTn>
                                        <p:tgtEl>
                                          <p:spTgt spid="4"/>
                                        </p:tgtEl>
                                      </p:cBhvr>
                                      <p:to x="100000" y="100000"/>
                                    </p:animScale>
                                    <p:animScale>
                                      <p:cBhvr>
                                        <p:cTn id="33" dur="26">
                                          <p:stCondLst>
                                            <p:cond delay="1642"/>
                                          </p:stCondLst>
                                        </p:cTn>
                                        <p:tgtEl>
                                          <p:spTgt spid="4"/>
                                        </p:tgtEl>
                                      </p:cBhvr>
                                      <p:to x="100000" y="90000"/>
                                    </p:animScale>
                                    <p:animScale>
                                      <p:cBhvr>
                                        <p:cTn id="34" dur="166" decel="50000">
                                          <p:stCondLst>
                                            <p:cond delay="1668"/>
                                          </p:stCondLst>
                                        </p:cTn>
                                        <p:tgtEl>
                                          <p:spTgt spid="4"/>
                                        </p:tgtEl>
                                      </p:cBhvr>
                                      <p:to x="100000" y="100000"/>
                                    </p:animScale>
                                    <p:animScale>
                                      <p:cBhvr>
                                        <p:cTn id="35" dur="26">
                                          <p:stCondLst>
                                            <p:cond delay="1808"/>
                                          </p:stCondLst>
                                        </p:cTn>
                                        <p:tgtEl>
                                          <p:spTgt spid="4"/>
                                        </p:tgtEl>
                                      </p:cBhvr>
                                      <p:to x="100000" y="95000"/>
                                    </p:animScale>
                                    <p:animScale>
                                      <p:cBhvr>
                                        <p:cTn id="36" dur="166" decel="50000">
                                          <p:stCondLst>
                                            <p:cond delay="1834"/>
                                          </p:stCondLst>
                                        </p:cTn>
                                        <p:tgtEl>
                                          <p:spTgt spid="4"/>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4100"/>
                                        </p:tgtEl>
                                        <p:attrNameLst>
                                          <p:attrName>style.visibility</p:attrName>
                                        </p:attrNameLst>
                                      </p:cBhvr>
                                      <p:to>
                                        <p:strVal val="visible"/>
                                      </p:to>
                                    </p:set>
                                    <p:animEffect transition="in" filter="wipe(down)">
                                      <p:cBhvr>
                                        <p:cTn id="39" dur="580">
                                          <p:stCondLst>
                                            <p:cond delay="0"/>
                                          </p:stCondLst>
                                        </p:cTn>
                                        <p:tgtEl>
                                          <p:spTgt spid="4100"/>
                                        </p:tgtEl>
                                      </p:cBhvr>
                                    </p:animEffect>
                                    <p:anim calcmode="lin" valueType="num">
                                      <p:cBhvr>
                                        <p:cTn id="40" dur="1822" tmFilter="0,0; 0.14,0.36; 0.43,0.73; 0.71,0.91; 1.0,1.0">
                                          <p:stCondLst>
                                            <p:cond delay="0"/>
                                          </p:stCondLst>
                                        </p:cTn>
                                        <p:tgtEl>
                                          <p:spTgt spid="4100"/>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100"/>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100"/>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100"/>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100"/>
                                        </p:tgtEl>
                                        <p:attrNameLst>
                                          <p:attrName>ppt_y</p:attrName>
                                        </p:attrNameLst>
                                      </p:cBhvr>
                                      <p:tavLst>
                                        <p:tav tm="0" fmla="#ppt_y-sin(pi*$)/81">
                                          <p:val>
                                            <p:fltVal val="0"/>
                                          </p:val>
                                        </p:tav>
                                        <p:tav tm="100000">
                                          <p:val>
                                            <p:fltVal val="1"/>
                                          </p:val>
                                        </p:tav>
                                      </p:tavLst>
                                    </p:anim>
                                    <p:animScale>
                                      <p:cBhvr>
                                        <p:cTn id="45" dur="26">
                                          <p:stCondLst>
                                            <p:cond delay="650"/>
                                          </p:stCondLst>
                                        </p:cTn>
                                        <p:tgtEl>
                                          <p:spTgt spid="4100"/>
                                        </p:tgtEl>
                                      </p:cBhvr>
                                      <p:to x="100000" y="60000"/>
                                    </p:animScale>
                                    <p:animScale>
                                      <p:cBhvr>
                                        <p:cTn id="46" dur="166" decel="50000">
                                          <p:stCondLst>
                                            <p:cond delay="676"/>
                                          </p:stCondLst>
                                        </p:cTn>
                                        <p:tgtEl>
                                          <p:spTgt spid="4100"/>
                                        </p:tgtEl>
                                      </p:cBhvr>
                                      <p:to x="100000" y="100000"/>
                                    </p:animScale>
                                    <p:animScale>
                                      <p:cBhvr>
                                        <p:cTn id="47" dur="26">
                                          <p:stCondLst>
                                            <p:cond delay="1312"/>
                                          </p:stCondLst>
                                        </p:cTn>
                                        <p:tgtEl>
                                          <p:spTgt spid="4100"/>
                                        </p:tgtEl>
                                      </p:cBhvr>
                                      <p:to x="100000" y="80000"/>
                                    </p:animScale>
                                    <p:animScale>
                                      <p:cBhvr>
                                        <p:cTn id="48" dur="166" decel="50000">
                                          <p:stCondLst>
                                            <p:cond delay="1338"/>
                                          </p:stCondLst>
                                        </p:cTn>
                                        <p:tgtEl>
                                          <p:spTgt spid="4100"/>
                                        </p:tgtEl>
                                      </p:cBhvr>
                                      <p:to x="100000" y="100000"/>
                                    </p:animScale>
                                    <p:animScale>
                                      <p:cBhvr>
                                        <p:cTn id="49" dur="26">
                                          <p:stCondLst>
                                            <p:cond delay="1642"/>
                                          </p:stCondLst>
                                        </p:cTn>
                                        <p:tgtEl>
                                          <p:spTgt spid="4100"/>
                                        </p:tgtEl>
                                      </p:cBhvr>
                                      <p:to x="100000" y="90000"/>
                                    </p:animScale>
                                    <p:animScale>
                                      <p:cBhvr>
                                        <p:cTn id="50" dur="166" decel="50000">
                                          <p:stCondLst>
                                            <p:cond delay="1668"/>
                                          </p:stCondLst>
                                        </p:cTn>
                                        <p:tgtEl>
                                          <p:spTgt spid="4100"/>
                                        </p:tgtEl>
                                      </p:cBhvr>
                                      <p:to x="100000" y="100000"/>
                                    </p:animScale>
                                    <p:animScale>
                                      <p:cBhvr>
                                        <p:cTn id="51" dur="26">
                                          <p:stCondLst>
                                            <p:cond delay="1808"/>
                                          </p:stCondLst>
                                        </p:cTn>
                                        <p:tgtEl>
                                          <p:spTgt spid="4100"/>
                                        </p:tgtEl>
                                      </p:cBhvr>
                                      <p:to x="100000" y="95000"/>
                                    </p:animScale>
                                    <p:animScale>
                                      <p:cBhvr>
                                        <p:cTn id="52" dur="166" decel="50000">
                                          <p:stCondLst>
                                            <p:cond delay="1834"/>
                                          </p:stCondLst>
                                        </p:cTn>
                                        <p:tgtEl>
                                          <p:spTgt spid="4100"/>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7"/>
                                        </p:tgtEl>
                                        <p:attrNameLst>
                                          <p:attrName>style.visibility</p:attrName>
                                        </p:attrNameLst>
                                      </p:cBhvr>
                                      <p:to>
                                        <p:strVal val="visible"/>
                                      </p:to>
                                    </p:set>
                                    <p:animEffect transition="in" filter="wipe(down)">
                                      <p:cBhvr>
                                        <p:cTn id="55" dur="580">
                                          <p:stCondLst>
                                            <p:cond delay="0"/>
                                          </p:stCondLst>
                                        </p:cTn>
                                        <p:tgtEl>
                                          <p:spTgt spid="7"/>
                                        </p:tgtEl>
                                      </p:cBhvr>
                                    </p:animEffect>
                                    <p:anim calcmode="lin" valueType="num">
                                      <p:cBhvr>
                                        <p:cTn id="56"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61" dur="26">
                                          <p:stCondLst>
                                            <p:cond delay="650"/>
                                          </p:stCondLst>
                                        </p:cTn>
                                        <p:tgtEl>
                                          <p:spTgt spid="7"/>
                                        </p:tgtEl>
                                      </p:cBhvr>
                                      <p:to x="100000" y="60000"/>
                                    </p:animScale>
                                    <p:animScale>
                                      <p:cBhvr>
                                        <p:cTn id="62" dur="166" decel="50000">
                                          <p:stCondLst>
                                            <p:cond delay="676"/>
                                          </p:stCondLst>
                                        </p:cTn>
                                        <p:tgtEl>
                                          <p:spTgt spid="7"/>
                                        </p:tgtEl>
                                      </p:cBhvr>
                                      <p:to x="100000" y="100000"/>
                                    </p:animScale>
                                    <p:animScale>
                                      <p:cBhvr>
                                        <p:cTn id="63" dur="26">
                                          <p:stCondLst>
                                            <p:cond delay="1312"/>
                                          </p:stCondLst>
                                        </p:cTn>
                                        <p:tgtEl>
                                          <p:spTgt spid="7"/>
                                        </p:tgtEl>
                                      </p:cBhvr>
                                      <p:to x="100000" y="80000"/>
                                    </p:animScale>
                                    <p:animScale>
                                      <p:cBhvr>
                                        <p:cTn id="64" dur="166" decel="50000">
                                          <p:stCondLst>
                                            <p:cond delay="1338"/>
                                          </p:stCondLst>
                                        </p:cTn>
                                        <p:tgtEl>
                                          <p:spTgt spid="7"/>
                                        </p:tgtEl>
                                      </p:cBhvr>
                                      <p:to x="100000" y="100000"/>
                                    </p:animScale>
                                    <p:animScale>
                                      <p:cBhvr>
                                        <p:cTn id="65" dur="26">
                                          <p:stCondLst>
                                            <p:cond delay="1642"/>
                                          </p:stCondLst>
                                        </p:cTn>
                                        <p:tgtEl>
                                          <p:spTgt spid="7"/>
                                        </p:tgtEl>
                                      </p:cBhvr>
                                      <p:to x="100000" y="90000"/>
                                    </p:animScale>
                                    <p:animScale>
                                      <p:cBhvr>
                                        <p:cTn id="66" dur="166" decel="50000">
                                          <p:stCondLst>
                                            <p:cond delay="1668"/>
                                          </p:stCondLst>
                                        </p:cTn>
                                        <p:tgtEl>
                                          <p:spTgt spid="7"/>
                                        </p:tgtEl>
                                      </p:cBhvr>
                                      <p:to x="100000" y="100000"/>
                                    </p:animScale>
                                    <p:animScale>
                                      <p:cBhvr>
                                        <p:cTn id="67" dur="26">
                                          <p:stCondLst>
                                            <p:cond delay="1808"/>
                                          </p:stCondLst>
                                        </p:cTn>
                                        <p:tgtEl>
                                          <p:spTgt spid="7"/>
                                        </p:tgtEl>
                                      </p:cBhvr>
                                      <p:to x="100000" y="95000"/>
                                    </p:animScale>
                                    <p:animScale>
                                      <p:cBhvr>
                                        <p:cTn id="68"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o">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o">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o">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LA POLEA</Template>
  <TotalTime>0</TotalTime>
  <Words>198</Words>
  <Application>Microsoft Office PowerPoint</Application>
  <PresentationFormat>Panorámica</PresentationFormat>
  <Paragraphs>37</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Helvetica Neue</vt:lpstr>
      <vt:lpstr>Lucida Calligraphy</vt:lpstr>
      <vt:lpstr>Tw Cen MT</vt:lpstr>
      <vt:lpstr>Circuito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Agudelo</dc:creator>
  <cp:lastModifiedBy>Maria Agudelo</cp:lastModifiedBy>
  <cp:revision>1</cp:revision>
  <dcterms:created xsi:type="dcterms:W3CDTF">2019-03-06T02:40:53Z</dcterms:created>
  <dcterms:modified xsi:type="dcterms:W3CDTF">2019-03-06T02:41:33Z</dcterms:modified>
</cp:coreProperties>
</file>