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57" r:id="rId4"/>
    <p:sldId id="258" r:id="rId5"/>
    <p:sldId id="259" r:id="rId6"/>
    <p:sldId id="260" r:id="rId7"/>
    <p:sldId id="261" r:id="rId8"/>
    <p:sldId id="262" r:id="rId9"/>
    <p:sldId id="263" r:id="rId10"/>
    <p:sldId id="264" r:id="rId11"/>
    <p:sldId id="265" r:id="rId12"/>
    <p:sldId id="273" r:id="rId13"/>
    <p:sldId id="275" r:id="rId14"/>
    <p:sldId id="276" r:id="rId15"/>
    <p:sldId id="277" r:id="rId16"/>
    <p:sldId id="266" r:id="rId17"/>
    <p:sldId id="267" r:id="rId18"/>
    <p:sldId id="268" r:id="rId19"/>
    <p:sldId id="269" r:id="rId20"/>
    <p:sldId id="270" r:id="rId21"/>
    <p:sldId id="278" r:id="rId22"/>
    <p:sldId id="279" r:id="rId23"/>
    <p:sldId id="271" r:id="rId24"/>
    <p:sldId id="274" r:id="rId25"/>
    <p:sldId id="272" r:id="rId2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56B65-0CD2-472D-9719-5129AC3F54F1}" type="datetimeFigureOut">
              <a:rPr lang="es-CO" smtClean="0"/>
              <a:t>19/07/2018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12FA6A-B17E-4D6D-8237-9022DFDC7CE5}" type="slidenum">
              <a:rPr lang="es-CO" smtClean="0"/>
              <a:t>‹Nº›</a:t>
            </a:fld>
            <a:endParaRPr lang="es-CO"/>
          </a:p>
        </p:txBody>
      </p:sp>
    </p:spTree>
    <p:extLst>
      <p:ext uri="{BB962C8B-B14F-4D97-AF65-F5344CB8AC3E}">
        <p14:creationId xmlns:p14="http://schemas.microsoft.com/office/powerpoint/2010/main" val="726632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649898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1405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885840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3307057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2247748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29048051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2115854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4254167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5548429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35699366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121644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3355834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1295564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2809528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C8ED0C7-7E72-4971-85C2-48FB939DEAC0}"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957C03E-FFBF-4F60-903A-9464EBEA4E63}" type="slidenum">
              <a:rPr lang="es-CO" smtClean="0"/>
              <a:t>‹Nº›</a:t>
            </a:fld>
            <a:endParaRPr lang="es-CO"/>
          </a:p>
        </p:txBody>
      </p:sp>
    </p:spTree>
    <p:extLst>
      <p:ext uri="{BB962C8B-B14F-4D97-AF65-F5344CB8AC3E}">
        <p14:creationId xmlns:p14="http://schemas.microsoft.com/office/powerpoint/2010/main" val="498767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190531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312618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212437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50291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618008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705568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B5812C1-BDF5-4914-BBC2-C9A93EC49D57}" type="datetimeFigureOut">
              <a:rPr lang="es-CO" smtClean="0"/>
              <a:t>19/07/2018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588D5FE-CE11-47BF-8DD1-409DD3862C0F}" type="slidenum">
              <a:rPr lang="es-CO" smtClean="0"/>
              <a:t>‹Nº›</a:t>
            </a:fld>
            <a:endParaRPr lang="es-CO"/>
          </a:p>
        </p:txBody>
      </p:sp>
    </p:spTree>
    <p:extLst>
      <p:ext uri="{BB962C8B-B14F-4D97-AF65-F5344CB8AC3E}">
        <p14:creationId xmlns:p14="http://schemas.microsoft.com/office/powerpoint/2010/main" val="1459628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7000"/>
            <a:lum/>
          </a:blip>
          <a:srcRect/>
          <a:stretch>
            <a:fillRect l="-11000" r="-11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812C1-BDF5-4914-BBC2-C9A93EC49D57}" type="datetimeFigureOut">
              <a:rPr lang="es-CO" smtClean="0"/>
              <a:t>19/07/2018</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8D5FE-CE11-47BF-8DD1-409DD3862C0F}" type="slidenum">
              <a:rPr lang="es-CO" smtClean="0"/>
              <a:t>‹Nº›</a:t>
            </a:fld>
            <a:endParaRPr lang="es-CO"/>
          </a:p>
        </p:txBody>
      </p:sp>
    </p:spTree>
    <p:extLst>
      <p:ext uri="{BB962C8B-B14F-4D97-AF65-F5344CB8AC3E}">
        <p14:creationId xmlns:p14="http://schemas.microsoft.com/office/powerpoint/2010/main" val="2350677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57000"/>
            <a:lum/>
          </a:blip>
          <a:srcRect/>
          <a:stretch>
            <a:fillRect l="-11000" r="-11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8ED0C7-7E72-4971-85C2-48FB939DEAC0}" type="datetimeFigureOut">
              <a:rPr lang="es-CO" smtClean="0"/>
              <a:t>19/07/2018</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7C03E-FFBF-4F60-903A-9464EBEA4E63}" type="slidenum">
              <a:rPr lang="es-CO" smtClean="0"/>
              <a:t>‹Nº›</a:t>
            </a:fld>
            <a:endParaRPr lang="es-CO"/>
          </a:p>
        </p:txBody>
      </p:sp>
    </p:spTree>
    <p:extLst>
      <p:ext uri="{BB962C8B-B14F-4D97-AF65-F5344CB8AC3E}">
        <p14:creationId xmlns:p14="http://schemas.microsoft.com/office/powerpoint/2010/main" val="1012949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s.wikipedia.org/wiki/Yahoo!_Mail" TargetMode="External"/><Relationship Id="rId7" Type="http://schemas.openxmlformats.org/officeDocument/2006/relationships/hyperlink" Target="https://es.wikipedia.org/wiki/IMAP" TargetMode="External"/><Relationship Id="rId2" Type="http://schemas.openxmlformats.org/officeDocument/2006/relationships/hyperlink" Target="https://es.wikipedia.org/wiki/Outlook.com" TargetMode="External"/><Relationship Id="rId1" Type="http://schemas.openxmlformats.org/officeDocument/2006/relationships/slideLayout" Target="../slideLayouts/slideLayout2.xml"/><Relationship Id="rId6" Type="http://schemas.openxmlformats.org/officeDocument/2006/relationships/hyperlink" Target="https://es.wikipedia.org/wiki/POP3" TargetMode="External"/><Relationship Id="rId5" Type="http://schemas.openxmlformats.org/officeDocument/2006/relationships/hyperlink" Target="https://es.wikipedia.org/wiki/Webmail" TargetMode="External"/><Relationship Id="rId4" Type="http://schemas.openxmlformats.org/officeDocument/2006/relationships/hyperlink" Target="https://es.wikipedia.org/wiki/Gmail"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s.wikipedia.org/wiki/Post_Office_Protocol" TargetMode="External"/><Relationship Id="rId3" Type="http://schemas.openxmlformats.org/officeDocument/2006/relationships/hyperlink" Target="https://es.wikipedia.org/wiki/Interfaz" TargetMode="External"/><Relationship Id="rId7" Type="http://schemas.openxmlformats.org/officeDocument/2006/relationships/hyperlink" Target="https://es.wikipedia.org/wiki/IMAP" TargetMode="External"/><Relationship Id="rId2" Type="http://schemas.openxmlformats.org/officeDocument/2006/relationships/hyperlink" Target="https://es.wikipedia.org/wiki/Cliente_de_correo_electr%C3%B3nico" TargetMode="External"/><Relationship Id="rId1" Type="http://schemas.openxmlformats.org/officeDocument/2006/relationships/slideLayout" Target="../slideLayouts/slideLayout2.xml"/><Relationship Id="rId6" Type="http://schemas.openxmlformats.org/officeDocument/2006/relationships/hyperlink" Target="https://es.wikipedia.org/wiki/Servidor_de_correo" TargetMode="External"/><Relationship Id="rId11" Type="http://schemas.openxmlformats.org/officeDocument/2006/relationships/hyperlink" Target="https://es.wikipedia.org/wiki/Internet" TargetMode="External"/><Relationship Id="rId5" Type="http://schemas.openxmlformats.org/officeDocument/2006/relationships/hyperlink" Target="https://es.wikipedia.org/wiki/Correo_electr%C3%B3nico" TargetMode="External"/><Relationship Id="rId10" Type="http://schemas.openxmlformats.org/officeDocument/2006/relationships/hyperlink" Target="https://es.wikipedia.org/wiki/Navegador_web" TargetMode="External"/><Relationship Id="rId4" Type="http://schemas.openxmlformats.org/officeDocument/2006/relationships/hyperlink" Target="https://es.wikipedia.org/wiki/Web" TargetMode="External"/><Relationship Id="rId9" Type="http://schemas.openxmlformats.org/officeDocument/2006/relationships/hyperlink" Target="https://es.wikipedia.org/wiki/Mutt"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s.wikipedia.org/wiki/Mail_transfer_agent" TargetMode="External"/><Relationship Id="rId7" Type="http://schemas.openxmlformats.org/officeDocument/2006/relationships/hyperlink" Target="https://es.wikipedia.org/wiki/Protocolo_de_oficina_de_correo#cite_note-ri5pop-1" TargetMode="External"/><Relationship Id="rId2" Type="http://schemas.openxmlformats.org/officeDocument/2006/relationships/hyperlink" Target="https://es.wikipedia.org/wiki/Cliente_de_correo_electr%C3%B3nico" TargetMode="External"/><Relationship Id="rId1" Type="http://schemas.openxmlformats.org/officeDocument/2006/relationships/slideLayout" Target="../slideLayouts/slideLayout2.xml"/><Relationship Id="rId6" Type="http://schemas.openxmlformats.org/officeDocument/2006/relationships/hyperlink" Target="https://tools.ietf.org/html/rfc937" TargetMode="External"/><Relationship Id="rId5" Type="http://schemas.openxmlformats.org/officeDocument/2006/relationships/hyperlink" Target="https://tools.ietf.org/html/rfc918" TargetMode="External"/><Relationship Id="rId4" Type="http://schemas.openxmlformats.org/officeDocument/2006/relationships/hyperlink" Target="https://es.wikipedia.org/wiki/Modelo_OSI"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s.wikipedia.org/wiki/Internet_Message_Access_Protocol" TargetMode="External"/><Relationship Id="rId2" Type="http://schemas.openxmlformats.org/officeDocument/2006/relationships/hyperlink" Target="https://es.wikipedia.org/wiki/Conexi%C3%B3n_por_l%C3%ADnea_conmutada" TargetMode="External"/><Relationship Id="rId1" Type="http://schemas.openxmlformats.org/officeDocument/2006/relationships/slideLayout" Target="../slideLayouts/slideLayout2.xml"/><Relationship Id="rId4" Type="http://schemas.openxmlformats.org/officeDocument/2006/relationships/hyperlink" Target="https://es.wikipedia.org/wiki/Protocolo_de_oficina_de_correo#cite_note-ri5pop-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s.wikipedia.org/wiki/Twitter" TargetMode="External"/><Relationship Id="rId13" Type="http://schemas.openxmlformats.org/officeDocument/2006/relationships/hyperlink" Target="https://es.wikipedia.org/wiki/YouTube" TargetMode="External"/><Relationship Id="rId3" Type="http://schemas.openxmlformats.org/officeDocument/2006/relationships/hyperlink" Target="https://es.wikipedia.org/wiki/Webmail" TargetMode="External"/><Relationship Id="rId7" Type="http://schemas.openxmlformats.org/officeDocument/2006/relationships/hyperlink" Target="https://es.wikipedia.org/wiki/Facebook" TargetMode="External"/><Relationship Id="rId12" Type="http://schemas.openxmlformats.org/officeDocument/2006/relationships/hyperlink" Target="https://es.wikipedia.org/wiki/Outlook_(correo_web)#cite_note-Garcia-10" TargetMode="External"/><Relationship Id="rId2" Type="http://schemas.openxmlformats.org/officeDocument/2006/relationships/hyperlink" Target="https://es.wikipedia.org/wiki/Correo_electr%C3%B3nico" TargetMode="External"/><Relationship Id="rId1" Type="http://schemas.openxmlformats.org/officeDocument/2006/relationships/slideLayout" Target="../slideLayouts/slideLayout2.xml"/><Relationship Id="rId6" Type="http://schemas.openxmlformats.org/officeDocument/2006/relationships/hyperlink" Target="https://es.wikipedia.org/wiki/Outlook_(correo_web)#cite_note-Urban-9" TargetMode="External"/><Relationship Id="rId11" Type="http://schemas.openxmlformats.org/officeDocument/2006/relationships/hyperlink" Target="https://es.wikipedia.org/wiki/OneDrive" TargetMode="External"/><Relationship Id="rId5" Type="http://schemas.openxmlformats.org/officeDocument/2006/relationships/hyperlink" Target="https://es.wikipedia.org/wiki/Windows_8" TargetMode="External"/><Relationship Id="rId10" Type="http://schemas.openxmlformats.org/officeDocument/2006/relationships/hyperlink" Target="https://es.wikipedia.org/wiki/Skype" TargetMode="External"/><Relationship Id="rId4" Type="http://schemas.openxmlformats.org/officeDocument/2006/relationships/hyperlink" Target="https://es.wikipedia.org/wiki/Microsoft" TargetMode="External"/><Relationship Id="rId9" Type="http://schemas.openxmlformats.org/officeDocument/2006/relationships/hyperlink" Target="https://es.wikipedia.org/wiki/Linked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s.wikipedia.org/wiki/Yahoo!" TargetMode="External"/><Relationship Id="rId2" Type="http://schemas.openxmlformats.org/officeDocument/2006/relationships/hyperlink" Target="https://es.wikipedia.org/wiki/Correo_electr%C3%B3nico" TargetMode="External"/><Relationship Id="rId1" Type="http://schemas.openxmlformats.org/officeDocument/2006/relationships/slideLayout" Target="../slideLayouts/slideLayout2.xml"/><Relationship Id="rId4" Type="http://schemas.openxmlformats.org/officeDocument/2006/relationships/hyperlink" Target="https://es.wikipedia.org/wiki/Internet"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eb.archive.org/web/20070914084953/http:/cn.mail.yahoo.com/" TargetMode="External"/><Relationship Id="rId13" Type="http://schemas.openxmlformats.org/officeDocument/2006/relationships/hyperlink" Target="https://es.wikipedia.org/w/index.php?title=Correo_Yahoo!&amp;action=edit&amp;section=4" TargetMode="External"/><Relationship Id="rId3" Type="http://schemas.openxmlformats.org/officeDocument/2006/relationships/hyperlink" Target="https://es.wikipedia.org/wiki/27_de_marzo" TargetMode="External"/><Relationship Id="rId7" Type="http://schemas.openxmlformats.org/officeDocument/2006/relationships/hyperlink" Target="https://es.wikipedia.org/wiki/Simple_Mail_Transfer_Protocol" TargetMode="External"/><Relationship Id="rId12" Type="http://schemas.openxmlformats.org/officeDocument/2006/relationships/hyperlink" Target="https://es.wikipedia.org/wiki/Cliente_de_correo_electr%C3%B3nico" TargetMode="External"/><Relationship Id="rId2" Type="http://schemas.openxmlformats.org/officeDocument/2006/relationships/hyperlink" Target="http://yodel.yahoo.com/2007/03/27/yahoo-mail-goes-to-infinity-and-beyond" TargetMode="External"/><Relationship Id="rId1" Type="http://schemas.openxmlformats.org/officeDocument/2006/relationships/slideLayout" Target="../slideLayouts/slideLayout2.xml"/><Relationship Id="rId6" Type="http://schemas.openxmlformats.org/officeDocument/2006/relationships/hyperlink" Target="https://es.wikipedia.org/wiki/DomainKeys" TargetMode="External"/><Relationship Id="rId11" Type="http://schemas.openxmlformats.org/officeDocument/2006/relationships/hyperlink" Target="https://es.wikipedia.org/wiki/Software_libre" TargetMode="External"/><Relationship Id="rId5" Type="http://schemas.openxmlformats.org/officeDocument/2006/relationships/hyperlink" Target="https://es.wikipedia.org/w/index.php?title=Correo_Yahoo!&amp;action=edit&amp;section=3" TargetMode="External"/><Relationship Id="rId10" Type="http://schemas.openxmlformats.org/officeDocument/2006/relationships/hyperlink" Target="https://es.wikipedia.org/w/index.php?title=FreePOPS&amp;action=edit&amp;redlink=1" TargetMode="External"/><Relationship Id="rId4" Type="http://schemas.openxmlformats.org/officeDocument/2006/relationships/hyperlink" Target="https://es.wikipedia.org/wiki/2007" TargetMode="External"/><Relationship Id="rId9" Type="http://schemas.openxmlformats.org/officeDocument/2006/relationships/hyperlink" Target="https://es.wikipedia.org/w/index.php?title=YPOPs!&amp;action=edit&amp;redlink=1" TargetMode="External"/><Relationship Id="rId14" Type="http://schemas.openxmlformats.org/officeDocument/2006/relationships/hyperlink" Target="https://es.wikipedia.org/wiki/Dominio_de_Internet"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es.wikipedia.org/wiki/Google_Docs" TargetMode="External"/><Relationship Id="rId3" Type="http://schemas.openxmlformats.org/officeDocument/2006/relationships/hyperlink" Target="https://es.wikipedia.org/wiki/Estados_Unidos" TargetMode="External"/><Relationship Id="rId7" Type="http://schemas.openxmlformats.org/officeDocument/2006/relationships/hyperlink" Target="https://es.wikipedia.org/wiki/Google_Calendar" TargetMode="External"/><Relationship Id="rId2" Type="http://schemas.openxmlformats.org/officeDocument/2006/relationships/hyperlink" Target="https://es.wikipedia.org/wiki/Correo_electr%C3%B3nico" TargetMode="External"/><Relationship Id="rId1" Type="http://schemas.openxmlformats.org/officeDocument/2006/relationships/slideLayout" Target="../slideLayouts/slideLayout2.xml"/><Relationship Id="rId6" Type="http://schemas.openxmlformats.org/officeDocument/2006/relationships/hyperlink" Target="https://es.wikipedia.org/wiki/2004" TargetMode="External"/><Relationship Id="rId11" Type="http://schemas.openxmlformats.org/officeDocument/2006/relationships/hyperlink" Target="https://es.wikipedia.org/wiki/Google_Buzz" TargetMode="External"/><Relationship Id="rId5" Type="http://schemas.openxmlformats.org/officeDocument/2006/relationships/hyperlink" Target="https://es.wikipedia.org/wiki/15_de_abril" TargetMode="External"/><Relationship Id="rId10" Type="http://schemas.openxmlformats.org/officeDocument/2006/relationships/hyperlink" Target="https://es.wikipedia.org/wiki/Hangouts" TargetMode="External"/><Relationship Id="rId4" Type="http://schemas.openxmlformats.org/officeDocument/2006/relationships/hyperlink" Target="https://es.wikipedia.org/wiki/Google" TargetMode="External"/><Relationship Id="rId9" Type="http://schemas.openxmlformats.org/officeDocument/2006/relationships/hyperlink" Target="https://es.wikipedia.org/wiki/Google_Drive"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es.wikipedia.org/wiki/Interfaz" TargetMode="External"/><Relationship Id="rId13" Type="http://schemas.openxmlformats.org/officeDocument/2006/relationships/hyperlink" Target="https://es.wikipedia.org/wiki/Hojas_de_estilo_en_cascada" TargetMode="External"/><Relationship Id="rId18" Type="http://schemas.openxmlformats.org/officeDocument/2006/relationships/hyperlink" Target="https://es.wikipedia.org/wiki/Gmail#cite_note-12" TargetMode="External"/><Relationship Id="rId3" Type="http://schemas.openxmlformats.org/officeDocument/2006/relationships/hyperlink" Target="https://es.wikipedia.org/wiki/Gmail#cite_note-8" TargetMode="External"/><Relationship Id="rId21" Type="http://schemas.openxmlformats.org/officeDocument/2006/relationships/hyperlink" Target="https://es.wikipedia.org/wiki/Konqueror" TargetMode="External"/><Relationship Id="rId7" Type="http://schemas.openxmlformats.org/officeDocument/2006/relationships/hyperlink" Target="https://es.wikipedia.org/wiki/Gmail#cite_note-10" TargetMode="External"/><Relationship Id="rId12" Type="http://schemas.openxmlformats.org/officeDocument/2006/relationships/hyperlink" Target="https://es.wikipedia.org/wiki/HTML" TargetMode="External"/><Relationship Id="rId17" Type="http://schemas.openxmlformats.org/officeDocument/2006/relationships/hyperlink" Target="https://es.wikipedia.org/wiki/Transport_Layer_Security" TargetMode="External"/><Relationship Id="rId2" Type="http://schemas.openxmlformats.org/officeDocument/2006/relationships/hyperlink" Target="https://es.wikipedia.org/wiki/Gigabyte" TargetMode="External"/><Relationship Id="rId16" Type="http://schemas.openxmlformats.org/officeDocument/2006/relationships/hyperlink" Target="https://es.wikipedia.org/wiki/Gmail#cite_note-adjuntar-11" TargetMode="External"/><Relationship Id="rId20" Type="http://schemas.openxmlformats.org/officeDocument/2006/relationships/hyperlink" Target="https://es.wikipedia.org/wiki/Google_Chrome" TargetMode="External"/><Relationship Id="rId1" Type="http://schemas.openxmlformats.org/officeDocument/2006/relationships/slideLayout" Target="../slideLayouts/slideLayout2.xml"/><Relationship Id="rId6" Type="http://schemas.openxmlformats.org/officeDocument/2006/relationships/hyperlink" Target="https://es.wikipedia.org/wiki/Google+" TargetMode="External"/><Relationship Id="rId11" Type="http://schemas.openxmlformats.org/officeDocument/2006/relationships/hyperlink" Target="https://es.wikipedia.org/wiki/AJAX" TargetMode="External"/><Relationship Id="rId5" Type="http://schemas.openxmlformats.org/officeDocument/2006/relationships/hyperlink" Target="https://es.wikipedia.org/wiki/Gmail#cite_note-9" TargetMode="External"/><Relationship Id="rId15" Type="http://schemas.openxmlformats.org/officeDocument/2006/relationships/hyperlink" Target="https://es.wikipedia.org/wiki/Megabyte" TargetMode="External"/><Relationship Id="rId23" Type="http://schemas.openxmlformats.org/officeDocument/2006/relationships/hyperlink" Target="https://es.wikipedia.org/wiki/Google_Docs" TargetMode="External"/><Relationship Id="rId10" Type="http://schemas.openxmlformats.org/officeDocument/2006/relationships/hyperlink" Target="https://es.wikipedia.org/wiki/Idioma_catal%C3%A1n" TargetMode="External"/><Relationship Id="rId19" Type="http://schemas.openxmlformats.org/officeDocument/2006/relationships/hyperlink" Target="https://es.wikipedia.org/wiki/Java_ME" TargetMode="External"/><Relationship Id="rId4" Type="http://schemas.openxmlformats.org/officeDocument/2006/relationships/hyperlink" Target="https://es.wikipedia.org/wiki/Google_Drive" TargetMode="External"/><Relationship Id="rId9" Type="http://schemas.openxmlformats.org/officeDocument/2006/relationships/hyperlink" Target="https://es.wikipedia.org/wiki/Idioma_espa%C3%B1ol" TargetMode="External"/><Relationship Id="rId14" Type="http://schemas.openxmlformats.org/officeDocument/2006/relationships/hyperlink" Target="https://es.wikipedia.org/wiki/Material_design" TargetMode="External"/><Relationship Id="rId22" Type="http://schemas.openxmlformats.org/officeDocument/2006/relationships/hyperlink" Target="https://es.wikipedia.org/wiki/OpenDocument"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es.wikipedia.org/wiki/Arroba_(s%C3%ADmbolo)" TargetMode="External"/><Relationship Id="rId3" Type="http://schemas.openxmlformats.org/officeDocument/2006/relationships/hyperlink" Target="https://es.wikipedia.org/wiki/Correo_electr%C3%B3nico#cite_note-4" TargetMode="External"/><Relationship Id="rId7" Type="http://schemas.openxmlformats.org/officeDocument/2006/relationships/hyperlink" Target="https://es.wikipedia.org/wiki/Red_de_telecomunicaci%C3%B3n" TargetMode="External"/><Relationship Id="rId2" Type="http://schemas.openxmlformats.org/officeDocument/2006/relationships/hyperlink" Target="https://es.wikipedia.org/wiki/Idioma_ingl%C3%A9s" TargetMode="External"/><Relationship Id="rId1" Type="http://schemas.openxmlformats.org/officeDocument/2006/relationships/slideLayout" Target="../slideLayouts/slideLayout2.xml"/><Relationship Id="rId6" Type="http://schemas.openxmlformats.org/officeDocument/2006/relationships/hyperlink" Target="https://es.wikipedia.org/wiki/Mensaje" TargetMode="External"/><Relationship Id="rId5" Type="http://schemas.openxmlformats.org/officeDocument/2006/relationships/hyperlink" Target="https://es.wikipedia.org/wiki/Servicio_de_red" TargetMode="External"/><Relationship Id="rId10" Type="http://schemas.openxmlformats.org/officeDocument/2006/relationships/hyperlink" Target="https://es.wikipedia.org/wiki/Correo_electr%C3%B3nico#cite_note-1" TargetMode="External"/><Relationship Id="rId4" Type="http://schemas.openxmlformats.org/officeDocument/2006/relationships/hyperlink" Target="https://es.wikipedia.org/wiki/Correo_electr%C3%B3nico#cite_note-5" TargetMode="External"/><Relationship Id="rId9" Type="http://schemas.openxmlformats.org/officeDocument/2006/relationships/hyperlink" Target="https://tools.ietf.org/html/rfc5321"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s://es.wikipedia.org/wiki/Inform%C3%A1tica" TargetMode="External"/><Relationship Id="rId13" Type="http://schemas.openxmlformats.org/officeDocument/2006/relationships/hyperlink" Target="https://es.wikipedia.org/wiki/Spam#cite_note-3" TargetMode="External"/><Relationship Id="rId3" Type="http://schemas.openxmlformats.org/officeDocument/2006/relationships/hyperlink" Target="https://es.wikipedia.org/wiki/Segunda_guerra_mundial" TargetMode="External"/><Relationship Id="rId7" Type="http://schemas.openxmlformats.org/officeDocument/2006/relationships/hyperlink" Target="https://es.wikipedia.org/wiki/Spam#cite_note-2" TargetMode="External"/><Relationship Id="rId12" Type="http://schemas.openxmlformats.org/officeDocument/2006/relationships/hyperlink" Target="https://es.wikipedia.org/wiki/Monty_Python%27s_Flying_Circus" TargetMode="External"/><Relationship Id="rId2" Type="http://schemas.openxmlformats.org/officeDocument/2006/relationships/hyperlink" Target="https://es.wikipedia.org/wiki/Publicidad" TargetMode="External"/><Relationship Id="rId1" Type="http://schemas.openxmlformats.org/officeDocument/2006/relationships/slideLayout" Target="../slideLayouts/slideLayout2.xml"/><Relationship Id="rId6" Type="http://schemas.openxmlformats.org/officeDocument/2006/relationships/hyperlink" Target="https://es.wikipedia.org/wiki/Spam#cite_note-1" TargetMode="External"/><Relationship Id="rId11" Type="http://schemas.openxmlformats.org/officeDocument/2006/relationships/hyperlink" Target="https://es.wikipedia.org/wiki/Monty_Python" TargetMode="External"/><Relationship Id="rId5" Type="http://schemas.openxmlformats.org/officeDocument/2006/relationships/hyperlink" Target="https://es.wikipedia.org/wiki/Estados_Unidos" TargetMode="External"/><Relationship Id="rId10" Type="http://schemas.openxmlformats.org/officeDocument/2006/relationships/hyperlink" Target="https://es.wikipedia.org/wiki/1970" TargetMode="External"/><Relationship Id="rId4" Type="http://schemas.openxmlformats.org/officeDocument/2006/relationships/hyperlink" Target="https://es.wikipedia.org/wiki/Spam_(alimento)" TargetMode="External"/><Relationship Id="rId9" Type="http://schemas.openxmlformats.org/officeDocument/2006/relationships/hyperlink" Target="https://es.wikipedia.org/wiki/Sketch"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es.wikipedia.org/wiki/Gmail#cite_note-14" TargetMode="External"/><Relationship Id="rId2" Type="http://schemas.openxmlformats.org/officeDocument/2006/relationships/hyperlink" Target="https://es.wikipedia.org/w/index.php?title=Gmail&amp;action=edit&amp;section=3" TargetMode="External"/><Relationship Id="rId1" Type="http://schemas.openxmlformats.org/officeDocument/2006/relationships/slideLayout" Target="../slideLayouts/slideLayout2.xml"/><Relationship Id="rId4" Type="http://schemas.openxmlformats.org/officeDocument/2006/relationships/hyperlink" Target="https://es.wikipedia.org/wiki/Gmail#cite_note-1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es.wikipedia.org/w/index.php?title=BlogMail&amp;action=edit&amp;redlink=1" TargetMode="External"/><Relationship Id="rId3" Type="http://schemas.openxmlformats.org/officeDocument/2006/relationships/hyperlink" Target="https://es.wikipedia.org/wiki/Zimbra" TargetMode="External"/><Relationship Id="rId7" Type="http://schemas.openxmlformats.org/officeDocument/2006/relationships/hyperlink" Target="https://es.wikipedia.org/w/index.php?title=Openwebmail&amp;action=edit&amp;redlink=1" TargetMode="External"/><Relationship Id="rId12" Type="http://schemas.openxmlformats.org/officeDocument/2006/relationships/hyperlink" Target="https://es.wikipedia.org/w/index.php?title=Ilohamail&amp;action=edit&amp;redlink=1" TargetMode="External"/><Relationship Id="rId2" Type="http://schemas.openxmlformats.org/officeDocument/2006/relationships/hyperlink" Target="https://es.wikipedia.org/wiki/RoundCube" TargetMode="External"/><Relationship Id="rId1" Type="http://schemas.openxmlformats.org/officeDocument/2006/relationships/slideLayout" Target="../slideLayouts/slideLayout2.xml"/><Relationship Id="rId6" Type="http://schemas.openxmlformats.org/officeDocument/2006/relationships/hyperlink" Target="https://es.wikipedia.org/wiki/Horde" TargetMode="External"/><Relationship Id="rId11" Type="http://schemas.openxmlformats.org/officeDocument/2006/relationships/hyperlink" Target="https://es.wikipedia.org/w/index.php?title=AtMail&amp;action=edit&amp;redlink=1" TargetMode="External"/><Relationship Id="rId5" Type="http://schemas.openxmlformats.org/officeDocument/2006/relationships/hyperlink" Target="https://es.wikipedia.org/wiki/SquirrelMail" TargetMode="External"/><Relationship Id="rId10" Type="http://schemas.openxmlformats.org/officeDocument/2006/relationships/hyperlink" Target="https://es.wikipedia.org/w/index.php?title=Alt-N_Technologies&amp;action=edit&amp;redlink=1" TargetMode="External"/><Relationship Id="rId4" Type="http://schemas.openxmlformats.org/officeDocument/2006/relationships/hyperlink" Target="https://es.wikipedia.org/w/index.php?title=AfterLogic_Webmail_Lite&amp;action=edit&amp;redlink=1" TargetMode="External"/><Relationship Id="rId9" Type="http://schemas.openxmlformats.org/officeDocument/2006/relationships/hyperlink" Target="https://es.wikipedia.org/w/index.php?title=MailEnable&amp;action=edit&amp;redlink=1"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wikipedia.org/wiki/Correo_electr%C3%B3nico#cite_note-10" TargetMode="External"/><Relationship Id="rId2" Type="http://schemas.openxmlformats.org/officeDocument/2006/relationships/hyperlink" Target="https://es.wikipedia.org/wiki/Almacenamiento_y_reenv%C3%ADo" TargetMode="External"/><Relationship Id="rId1" Type="http://schemas.openxmlformats.org/officeDocument/2006/relationships/slideLayout" Target="../slideLayouts/slideLayout2.xml"/><Relationship Id="rId6" Type="http://schemas.openxmlformats.org/officeDocument/2006/relationships/hyperlink" Target="https://es.wikipedia.org/wiki/Proveedor_de_servicios_de_Internet" TargetMode="External"/><Relationship Id="rId5" Type="http://schemas.openxmlformats.org/officeDocument/2006/relationships/hyperlink" Target="https://es.wikipedia.org/wiki/Correo_corporativo" TargetMode="External"/><Relationship Id="rId4" Type="http://schemas.openxmlformats.org/officeDocument/2006/relationships/hyperlink" Target="https://es.wikipedia.org/wiki/Internet"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s.wikipedia.org/wiki/Correo_electr%C3%B3nico#cite_note-11" TargetMode="External"/><Relationship Id="rId3" Type="http://schemas.openxmlformats.org/officeDocument/2006/relationships/hyperlink" Target="https://es.wikipedia.org/wiki/MIT" TargetMode="External"/><Relationship Id="rId7" Type="http://schemas.openxmlformats.org/officeDocument/2006/relationships/hyperlink" Target="https://es.wikipedia.org/wiki/1965" TargetMode="External"/><Relationship Id="rId2" Type="http://schemas.openxmlformats.org/officeDocument/2006/relationships/hyperlink" Target="https://es.wikipedia.org/wiki/Internet" TargetMode="External"/><Relationship Id="rId1" Type="http://schemas.openxmlformats.org/officeDocument/2006/relationships/slideLayout" Target="../slideLayouts/slideLayout2.xml"/><Relationship Id="rId6" Type="http://schemas.openxmlformats.org/officeDocument/2006/relationships/hyperlink" Target="https://es.wikipedia.org/wiki/Terminal_de_computadora" TargetMode="External"/><Relationship Id="rId5" Type="http://schemas.openxmlformats.org/officeDocument/2006/relationships/hyperlink" Target="https://es.wikipedia.org/wiki/IBM_7090" TargetMode="External"/><Relationship Id="rId4" Type="http://schemas.openxmlformats.org/officeDocument/2006/relationships/hyperlink" Target="https://es.wikipedia.org/wiki/Tiempo_compartido"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s.wikipedia.org/wiki/Correo_electr%C3%B3nico#cite_note-12" TargetMode="External"/><Relationship Id="rId3" Type="http://schemas.openxmlformats.org/officeDocument/2006/relationships/hyperlink" Target="https://es.wikipedia.org/wiki/1971" TargetMode="External"/><Relationship Id="rId7" Type="http://schemas.openxmlformats.org/officeDocument/2006/relationships/hyperlink" Target="https://es.wikipedia.org/wiki/Computadora" TargetMode="External"/><Relationship Id="rId2" Type="http://schemas.openxmlformats.org/officeDocument/2006/relationships/hyperlink" Target="https://es.wikipedia.org/wiki/Red_de_computadoras" TargetMode="External"/><Relationship Id="rId1" Type="http://schemas.openxmlformats.org/officeDocument/2006/relationships/slideLayout" Target="../slideLayouts/slideLayout2.xml"/><Relationship Id="rId6" Type="http://schemas.openxmlformats.org/officeDocument/2006/relationships/hyperlink" Target="https://es.wikipedia.org/wiki/Protocolo_de_comunicaciones" TargetMode="External"/><Relationship Id="rId5" Type="http://schemas.openxmlformats.org/officeDocument/2006/relationships/hyperlink" Target="https://es.wikipedia.org/wiki/Ray_Tomlinson" TargetMode="External"/><Relationship Id="rId4" Type="http://schemas.openxmlformats.org/officeDocument/2006/relationships/hyperlink" Target="https://es.wikipedia.org/wiki/ARPANET"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s.wikipedia.org/wiki/Universidad" TargetMode="External"/><Relationship Id="rId3" Type="http://schemas.openxmlformats.org/officeDocument/2006/relationships/hyperlink" Target="https://es.wikipedia.org/wiki/Arroba_(s%C3%ADmbolo)" TargetMode="External"/><Relationship Id="rId7" Type="http://schemas.openxmlformats.org/officeDocument/2006/relationships/hyperlink" Target="https://es.wikipedia.org/wiki/Centros_educativos" TargetMode="External"/><Relationship Id="rId12" Type="http://schemas.openxmlformats.org/officeDocument/2006/relationships/hyperlink" Target="https://es.wikipedia.org/wiki/Outlook.com" TargetMode="External"/><Relationship Id="rId2" Type="http://schemas.openxmlformats.org/officeDocument/2006/relationships/hyperlink" Target="https://es.wikipedia.org/wiki/Cuenta_de_usuario" TargetMode="External"/><Relationship Id="rId1" Type="http://schemas.openxmlformats.org/officeDocument/2006/relationships/slideLayout" Target="../slideLayouts/slideLayout2.xml"/><Relationship Id="rId6" Type="http://schemas.openxmlformats.org/officeDocument/2006/relationships/hyperlink" Target="https://es.wikipedia.org/wiki/Correo_corporativo" TargetMode="External"/><Relationship Id="rId11" Type="http://schemas.openxmlformats.org/officeDocument/2006/relationships/hyperlink" Target="https://es.wikipedia.org/wiki/Yahoo_Mail" TargetMode="External"/><Relationship Id="rId5" Type="http://schemas.openxmlformats.org/officeDocument/2006/relationships/hyperlink" Target="https://es.wikipedia.org/wiki/Correo_electr%C3%B3nico#cite_note-16" TargetMode="External"/><Relationship Id="rId10" Type="http://schemas.openxmlformats.org/officeDocument/2006/relationships/hyperlink" Target="https://es.wikipedia.org/wiki/GMail" TargetMode="External"/><Relationship Id="rId4" Type="http://schemas.openxmlformats.org/officeDocument/2006/relationships/hyperlink" Target="https://es.wikipedia.org/wiki/Dominio_de_internet" TargetMode="External"/><Relationship Id="rId9" Type="http://schemas.openxmlformats.org/officeDocument/2006/relationships/hyperlink" Target="https://es.wikipedia.org/wiki/Proveedor_de_servicios_de_interne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s.wikipedia.org/wiki/DNS" TargetMode="External"/><Relationship Id="rId3" Type="http://schemas.openxmlformats.org/officeDocument/2006/relationships/hyperlink" Target="https://es.wikipedia.org/wiki/SMTP" TargetMode="External"/><Relationship Id="rId7" Type="http://schemas.openxmlformats.org/officeDocument/2006/relationships/hyperlink" Target="https://es.wikipedia.org/wiki/Servidor_DNS" TargetMode="External"/><Relationship Id="rId2" Type="http://schemas.openxmlformats.org/officeDocument/2006/relationships/hyperlink" Target="https://es.wikipedia.org/w/index.php?title=Correo_electr%C3%B3nico&amp;action=edit&amp;section=3" TargetMode="External"/><Relationship Id="rId1" Type="http://schemas.openxmlformats.org/officeDocument/2006/relationships/slideLayout" Target="../slideLayouts/slideLayout2.xml"/><Relationship Id="rId6" Type="http://schemas.openxmlformats.org/officeDocument/2006/relationships/hyperlink" Target="https://es.wikipedia.org/wiki/Cliente_de_correo_electr%C3%B3nico" TargetMode="External"/><Relationship Id="rId11" Type="http://schemas.openxmlformats.org/officeDocument/2006/relationships/hyperlink" Target="https://es.wikipedia.org/wiki/Proveedor_de_Internet" TargetMode="External"/><Relationship Id="rId5" Type="http://schemas.openxmlformats.org/officeDocument/2006/relationships/hyperlink" Target="https://es.wikipedia.org/wiki/Servidor_de_correo" TargetMode="External"/><Relationship Id="rId10" Type="http://schemas.openxmlformats.org/officeDocument/2006/relationships/hyperlink" Target="https://es.wikipedia.org/wiki/FQDN" TargetMode="External"/><Relationship Id="rId4" Type="http://schemas.openxmlformats.org/officeDocument/2006/relationships/hyperlink" Target="https://es.wikipedia.org/wiki/POP3" TargetMode="External"/><Relationship Id="rId9" Type="http://schemas.openxmlformats.org/officeDocument/2006/relationships/hyperlink" Target="https://es.wikipedia.org/wiki/DNS#Tipos_de_registros_DN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es.wikipedia.org/wiki/Archivo_inform%C3%A1tic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s.wikipedia.org/wiki/Correo_web" TargetMode="External"/><Relationship Id="rId2" Type="http://schemas.openxmlformats.org/officeDocument/2006/relationships/hyperlink" Target="https://es.wikipedia.org/wiki/Cliente_de_correo_electr%C3%B3nic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C\Desktop\siglas-CC-CCO-FW-del-correo-electronic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799"/>
            <a:ext cx="9041839" cy="6741368"/>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effectLst>
            <a:glow rad="101600">
              <a:schemeClr val="accent2">
                <a:satMod val="175000"/>
                <a:alpha val="40000"/>
              </a:schemeClr>
            </a:glow>
            <a:outerShdw blurRad="50800" dist="38100" dir="5400000" algn="t" rotWithShape="0">
              <a:prstClr val="black">
                <a:alpha val="40000"/>
              </a:prstClr>
            </a:outerShdw>
            <a:reflection blurRad="6350" stA="52000" endA="300" endPos="35000" dir="5400000" sy="-100000" algn="bl" rotWithShape="0"/>
          </a:effectLst>
          <a:scene3d>
            <a:camera prst="orthographicFront"/>
            <a:lightRig rig="soft" dir="tl">
              <a:rot lat="0" lon="0" rev="0"/>
            </a:lightRig>
          </a:scene3d>
          <a:sp3d>
            <a:bevelT w="152400" h="50800" prst="softRound"/>
          </a:sp3d>
        </p:spPr>
        <p:txBody>
          <a:bodyPr>
            <a:prstTxWarp prst="textArchDown">
              <a:avLst/>
            </a:prstTxWarp>
            <a:normAutofit/>
            <a:sp3d contourW="25400" prstMaterial="matte">
              <a:bevelT w="25400" h="55880" prst="artDeco"/>
              <a:contourClr>
                <a:schemeClr val="accent2">
                  <a:tint val="20000"/>
                </a:schemeClr>
              </a:contourClr>
            </a:sp3d>
          </a:bodyPr>
          <a:lstStyle/>
          <a:p>
            <a:r>
              <a:rPr lang="es-CO"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CORREO </a:t>
            </a:r>
            <a:r>
              <a:rPr lang="es-CO"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ELECTRONICO</a:t>
            </a:r>
            <a:endParaRPr lang="es-CO"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22844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Servicios de correo electrónico</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lstStyle/>
          <a:p>
            <a:r>
              <a:rPr lang="es-CO" dirty="0" smtClean="0"/>
              <a:t>Principales </a:t>
            </a:r>
            <a:r>
              <a:rPr lang="es-CO" dirty="0"/>
              <a:t>proveedores de servicios de correo electrónico gratuito:</a:t>
            </a:r>
          </a:p>
          <a:p>
            <a:r>
              <a:rPr lang="es-CO" dirty="0" smtClean="0">
                <a:hlinkClick r:id="rId2" tooltip="Outlook.com"/>
              </a:rPr>
              <a:t>Outlook.com</a:t>
            </a:r>
            <a:endParaRPr lang="es-CO" dirty="0"/>
          </a:p>
          <a:p>
            <a:r>
              <a:rPr lang="es-CO" dirty="0" smtClean="0">
                <a:hlinkClick r:id="rId3" tooltip="Yahoo! Mail"/>
              </a:rPr>
              <a:t>Yahoo</a:t>
            </a:r>
            <a:r>
              <a:rPr lang="es-CO" dirty="0">
                <a:hlinkClick r:id="rId3" tooltip="Yahoo! Mail"/>
              </a:rPr>
              <a:t>! </a:t>
            </a:r>
            <a:r>
              <a:rPr lang="es-CO" dirty="0" smtClean="0">
                <a:hlinkClick r:id="rId3" tooltip="Yahoo! Mail"/>
              </a:rPr>
              <a:t>Mail</a:t>
            </a:r>
            <a:endParaRPr lang="es-CO" dirty="0"/>
          </a:p>
          <a:p>
            <a:r>
              <a:rPr lang="es-CO" dirty="0" smtClean="0">
                <a:hlinkClick r:id="rId4" tooltip="Gmail"/>
              </a:rPr>
              <a:t>}Gmail</a:t>
            </a:r>
            <a:r>
              <a:rPr lang="es-CO" dirty="0" smtClean="0"/>
              <a:t>: </a:t>
            </a:r>
            <a:r>
              <a:rPr lang="es-CO" dirty="0" err="1" smtClean="0">
                <a:hlinkClick r:id="rId5" tooltip="Webmail"/>
              </a:rPr>
              <a:t>webmail</a:t>
            </a:r>
            <a:r>
              <a:rPr lang="es-CO" dirty="0" smtClean="0"/>
              <a:t>, </a:t>
            </a:r>
            <a:r>
              <a:rPr lang="es-CO" dirty="0" smtClean="0">
                <a:hlinkClick r:id="rId6" tooltip="POP3"/>
              </a:rPr>
              <a:t>POP3</a:t>
            </a:r>
            <a:r>
              <a:rPr lang="es-CO" dirty="0" smtClean="0"/>
              <a:t> e </a:t>
            </a:r>
            <a:r>
              <a:rPr lang="es-CO" dirty="0" smtClean="0">
                <a:hlinkClick r:id="rId7" tooltip="IMAP"/>
              </a:rPr>
              <a:t>IMAP</a:t>
            </a:r>
            <a:endParaRPr lang="es-CO" dirty="0" smtClean="0"/>
          </a:p>
          <a:p>
            <a:endParaRPr lang="es-CO" dirty="0"/>
          </a:p>
        </p:txBody>
      </p:sp>
    </p:spTree>
    <p:extLst>
      <p:ext uri="{BB962C8B-B14F-4D97-AF65-F5344CB8AC3E}">
        <p14:creationId xmlns:p14="http://schemas.microsoft.com/office/powerpoint/2010/main" val="2493626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webmail</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62500" lnSpcReduction="20000"/>
          </a:bodyPr>
          <a:lstStyle/>
          <a:p>
            <a:r>
              <a:rPr lang="es-CO" dirty="0"/>
              <a:t>Un </a:t>
            </a:r>
            <a:r>
              <a:rPr lang="es-CO" b="1" dirty="0"/>
              <a:t>correo web</a:t>
            </a:r>
            <a:r>
              <a:rPr lang="es-CO" dirty="0"/>
              <a:t> es un </a:t>
            </a:r>
            <a:r>
              <a:rPr lang="es-CO" dirty="0">
                <a:hlinkClick r:id="rId2" tooltip="Cliente de correo electrónico"/>
              </a:rPr>
              <a:t>cliente de correo electrónico</a:t>
            </a:r>
            <a:r>
              <a:rPr lang="es-CO" dirty="0"/>
              <a:t>, que provee una </a:t>
            </a:r>
            <a:r>
              <a:rPr lang="es-CO" dirty="0">
                <a:hlinkClick r:id="rId3" tooltip="Interfaz"/>
              </a:rPr>
              <a:t>interfaz</a:t>
            </a:r>
            <a:r>
              <a:rPr lang="es-CO" dirty="0"/>
              <a:t> </a:t>
            </a:r>
            <a:r>
              <a:rPr lang="es-CO" dirty="0">
                <a:hlinkClick r:id="rId4" tooltip="Web"/>
              </a:rPr>
              <a:t>web</a:t>
            </a:r>
            <a:r>
              <a:rPr lang="es-CO" dirty="0"/>
              <a:t> por la que accede al </a:t>
            </a:r>
            <a:r>
              <a:rPr lang="es-CO" dirty="0">
                <a:hlinkClick r:id="rId5" tooltip="Correo electrónico"/>
              </a:rPr>
              <a:t>correo electrónico</a:t>
            </a:r>
            <a:r>
              <a:rPr lang="es-CO" dirty="0"/>
              <a:t>. Otras formas de acceder al correo electrónico pueden ser:</a:t>
            </a:r>
          </a:p>
          <a:p>
            <a:r>
              <a:rPr lang="es-CO" dirty="0"/>
              <a:t>Conectándose con un cliente de correo local a un </a:t>
            </a:r>
            <a:r>
              <a:rPr lang="es-CO" dirty="0">
                <a:hlinkClick r:id="rId6" tooltip="Servidor de correo"/>
              </a:rPr>
              <a:t>servidor de </a:t>
            </a:r>
            <a:r>
              <a:rPr lang="es-CO" dirty="0" err="1">
                <a:hlinkClick r:id="rId6" tooltip="Servidor de correo"/>
              </a:rPr>
              <a:t>correo</a:t>
            </a:r>
            <a:r>
              <a:rPr lang="es-CO" dirty="0" err="1"/>
              <a:t>remoto</a:t>
            </a:r>
            <a:r>
              <a:rPr lang="es-CO" dirty="0"/>
              <a:t> utilizando un protocolo ad hoc de transporte de correo, como </a:t>
            </a:r>
            <a:r>
              <a:rPr lang="es-CO" dirty="0">
                <a:hlinkClick r:id="rId7" tooltip="IMAP"/>
              </a:rPr>
              <a:t>IMAP</a:t>
            </a:r>
            <a:r>
              <a:rPr lang="es-CO" dirty="0"/>
              <a:t> o </a:t>
            </a:r>
            <a:r>
              <a:rPr lang="es-CO" dirty="0">
                <a:hlinkClick r:id="rId8" tooltip="Post Office Protocol"/>
              </a:rPr>
              <a:t>POP</a:t>
            </a:r>
            <a:r>
              <a:rPr lang="es-CO" dirty="0"/>
              <a:t>, descargar los correos y almacenarlos localmente.</a:t>
            </a:r>
          </a:p>
          <a:p>
            <a:r>
              <a:rPr lang="es-CO" dirty="0"/>
              <a:t>Utilizando un cliente de correo por consola, por ejemplo </a:t>
            </a:r>
            <a:r>
              <a:rPr lang="es-CO" dirty="0" err="1">
                <a:hlinkClick r:id="rId9" tooltip="Mutt"/>
              </a:rPr>
              <a:t>Mutt</a:t>
            </a:r>
            <a:r>
              <a:rPr lang="es-CO" dirty="0"/>
              <a:t>.</a:t>
            </a:r>
          </a:p>
          <a:p>
            <a:r>
              <a:rPr lang="es-CO" dirty="0"/>
              <a:t>El </a:t>
            </a:r>
            <a:r>
              <a:rPr lang="es-CO" dirty="0" err="1"/>
              <a:t>webmail</a:t>
            </a:r>
            <a:r>
              <a:rPr lang="es-CO" dirty="0"/>
              <a:t> permite listar, desplegar y borrar vía un </a:t>
            </a:r>
            <a:r>
              <a:rPr lang="es-CO" dirty="0">
                <a:hlinkClick r:id="rId10" tooltip="Navegador web"/>
              </a:rPr>
              <a:t>navegador web</a:t>
            </a:r>
            <a:r>
              <a:rPr lang="es-CO" dirty="0"/>
              <a:t> los correos almacenados en el servidor remoto. Los correos pueden ser consultados posteriormente desde otro computador conectado a la misma red (por ejemplo </a:t>
            </a:r>
            <a:r>
              <a:rPr lang="es-CO" dirty="0">
                <a:hlinkClick r:id="rId11" tooltip="Internet"/>
              </a:rPr>
              <a:t>Internet</a:t>
            </a:r>
            <a:r>
              <a:rPr lang="es-CO" dirty="0"/>
              <a:t>) y que disponga de un </a:t>
            </a:r>
            <a:r>
              <a:rPr lang="es-CO" dirty="0">
                <a:hlinkClick r:id="rId10" tooltip="Navegador web"/>
              </a:rPr>
              <a:t>navegador web</a:t>
            </a:r>
            <a:r>
              <a:rPr lang="es-CO" dirty="0"/>
              <a:t>.</a:t>
            </a:r>
          </a:p>
          <a:p>
            <a:r>
              <a:rPr lang="es-CO" dirty="0"/>
              <a:t>Generalmente también permite la redacción y envío de correos mediante esta modalidad y no está limitado a la lectura de correo electrónico.</a:t>
            </a:r>
          </a:p>
          <a:p>
            <a:endParaRPr lang="es-CO" dirty="0"/>
          </a:p>
        </p:txBody>
      </p:sp>
    </p:spTree>
    <p:extLst>
      <p:ext uri="{BB962C8B-B14F-4D97-AF65-F5344CB8AC3E}">
        <p14:creationId xmlns:p14="http://schemas.microsoft.com/office/powerpoint/2010/main" val="55417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pop3</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85000" lnSpcReduction="20000"/>
          </a:bodyPr>
          <a:lstStyle/>
          <a:p>
            <a:r>
              <a:rPr lang="es-CO" dirty="0" smtClean="0"/>
              <a:t>en </a:t>
            </a:r>
            <a:r>
              <a:rPr lang="es-CO" dirty="0"/>
              <a:t>informática se utiliza el </a:t>
            </a:r>
            <a:r>
              <a:rPr lang="es-CO" b="1" dirty="0"/>
              <a:t>Post Office </a:t>
            </a:r>
            <a:r>
              <a:rPr lang="es-CO" b="1" dirty="0" err="1"/>
              <a:t>Protocol</a:t>
            </a:r>
            <a:r>
              <a:rPr lang="es-CO" dirty="0"/>
              <a:t> (</a:t>
            </a:r>
            <a:r>
              <a:rPr lang="es-CO" b="1" dirty="0"/>
              <a:t>POP3</a:t>
            </a:r>
            <a:r>
              <a:rPr lang="es-CO" dirty="0"/>
              <a:t>, </a:t>
            </a:r>
            <a:r>
              <a:rPr lang="es-CO" i="1" dirty="0"/>
              <a:t>Protocolo de Oficina de Correo</a:t>
            </a:r>
            <a:r>
              <a:rPr lang="es-CO" dirty="0"/>
              <a:t> o "Protocolo de Oficina Postal") en clientes locales de </a:t>
            </a:r>
            <a:r>
              <a:rPr lang="es-CO" dirty="0">
                <a:hlinkClick r:id="rId2" tooltip="Cliente de correo electrónico"/>
              </a:rPr>
              <a:t>correo</a:t>
            </a:r>
            <a:r>
              <a:rPr lang="es-CO" dirty="0"/>
              <a:t> para obtener los mensajes de correo electrónico almacenados en un </a:t>
            </a:r>
            <a:r>
              <a:rPr lang="es-CO" dirty="0">
                <a:hlinkClick r:id="rId3" tooltip="Mail transfer agent"/>
              </a:rPr>
              <a:t>servidor</a:t>
            </a:r>
            <a:r>
              <a:rPr lang="es-CO" dirty="0"/>
              <a:t> remoto, denominado Servidor POP. Es un protocolo de nivel de aplicación en el </a:t>
            </a:r>
            <a:r>
              <a:rPr lang="es-CO" dirty="0">
                <a:hlinkClick r:id="rId4" tooltip="Modelo OSI"/>
              </a:rPr>
              <a:t>Modelo OSI</a:t>
            </a:r>
            <a:r>
              <a:rPr lang="es-CO" dirty="0"/>
              <a:t>.</a:t>
            </a:r>
          </a:p>
          <a:p>
            <a:r>
              <a:rPr lang="es-CO" dirty="0"/>
              <a:t>Las versiones del protocolo POP, informalmente conocido como POP1 (</a:t>
            </a:r>
            <a:r>
              <a:rPr lang="es-CO" dirty="0">
                <a:hlinkClick r:id="rId5"/>
              </a:rPr>
              <a:t>RFC 918</a:t>
            </a:r>
            <a:r>
              <a:rPr lang="es-CO" dirty="0"/>
              <a:t>) y POP2, (</a:t>
            </a:r>
            <a:r>
              <a:rPr lang="es-CO" dirty="0">
                <a:hlinkClick r:id="rId6"/>
              </a:rPr>
              <a:t>RFC 937</a:t>
            </a:r>
            <a:r>
              <a:rPr lang="es-CO" dirty="0"/>
              <a:t>) se han quedado obsoletas debido a las últimas versiones de POP3. En general cuando se hace referencia al término </a:t>
            </a:r>
            <a:r>
              <a:rPr lang="es-CO" b="1" i="1" dirty="0"/>
              <a:t>POP</a:t>
            </a:r>
            <a:r>
              <a:rPr lang="es-CO" dirty="0"/>
              <a:t>, se refiere a </a:t>
            </a:r>
            <a:r>
              <a:rPr lang="es-CO" i="1" dirty="0"/>
              <a:t>POP3</a:t>
            </a:r>
            <a:r>
              <a:rPr lang="es-CO" dirty="0"/>
              <a:t> dentro del contexto de protocolos de correo electrónico.</a:t>
            </a:r>
            <a:r>
              <a:rPr lang="es-CO" baseline="30000" dirty="0">
                <a:hlinkClick r:id="rId7"/>
              </a:rPr>
              <a:t>1</a:t>
            </a:r>
            <a:r>
              <a:rPr lang="es-CO" dirty="0"/>
              <a:t>​</a:t>
            </a:r>
          </a:p>
          <a:p>
            <a:endParaRPr lang="es-CO" dirty="0"/>
          </a:p>
        </p:txBody>
      </p:sp>
    </p:spTree>
    <p:extLst>
      <p:ext uri="{BB962C8B-B14F-4D97-AF65-F5344CB8AC3E}">
        <p14:creationId xmlns:p14="http://schemas.microsoft.com/office/powerpoint/2010/main" val="165559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dirty="0"/>
          </a:p>
        </p:txBody>
      </p:sp>
      <p:sp>
        <p:nvSpPr>
          <p:cNvPr id="3" name="2 Marcador de contenido"/>
          <p:cNvSpPr>
            <a:spLocks noGrp="1"/>
          </p:cNvSpPr>
          <p:nvPr>
            <p:ph idx="1"/>
          </p:nvPr>
        </p:nvSpPr>
        <p:spPr/>
        <p:txBody>
          <a:bodyPr>
            <a:normAutofit fontScale="77500" lnSpcReduction="20000"/>
          </a:bodyPr>
          <a:lstStyle/>
          <a:p>
            <a:r>
              <a:rPr lang="es-CO" dirty="0"/>
              <a:t>POP3 está diseñado para recibir correo, que en algunos casos no es para enviarlo; le permite a los usuarios con conexiones intermitentes o muy lentas (tales como las conexiones por </a:t>
            </a:r>
            <a:r>
              <a:rPr lang="es-CO" dirty="0">
                <a:hlinkClick r:id="rId2" tooltip="Conexión por línea conmutada"/>
              </a:rPr>
              <a:t>módem</a:t>
            </a:r>
            <a:r>
              <a:rPr lang="es-CO" dirty="0"/>
              <a:t>), descargar su correo electrónico mientras tienen conexión y revisarlo posteriormente incluso estando desconectados. Cabe mencionar que aunque algunos clientes de correo incluyen la opción de </a:t>
            </a:r>
            <a:r>
              <a:rPr lang="es-CO" i="1" dirty="0"/>
              <a:t>dejar los mensajes en el servidor</a:t>
            </a:r>
            <a:r>
              <a:rPr lang="es-CO" dirty="0"/>
              <a:t>, el funcionamiento general es: un cliente que utilice POP3 se conecta, obtiene todos los mensajes, los almacena en la computadora del usuario como mensajes nuevos, los elimina del servidor y finalmente se desconecta. En contraste, el protocolo </a:t>
            </a:r>
            <a:r>
              <a:rPr lang="es-CO" dirty="0">
                <a:hlinkClick r:id="rId3" tooltip="Internet Message Access Protocol"/>
              </a:rPr>
              <a:t>IMAP </a:t>
            </a:r>
            <a:r>
              <a:rPr lang="es-CO" dirty="0"/>
              <a:t>permite los modos de operación </a:t>
            </a:r>
            <a:r>
              <a:rPr lang="es-CO" i="1" dirty="0"/>
              <a:t>conectado</a:t>
            </a:r>
            <a:r>
              <a:rPr lang="es-CO" dirty="0"/>
              <a:t> y </a:t>
            </a:r>
            <a:r>
              <a:rPr lang="es-CO" i="1" dirty="0"/>
              <a:t>desconectado</a:t>
            </a:r>
            <a:r>
              <a:rPr lang="es-CO" dirty="0"/>
              <a:t>.</a:t>
            </a:r>
            <a:r>
              <a:rPr lang="es-CO" baseline="30000" dirty="0">
                <a:hlinkClick r:id="rId4"/>
              </a:rPr>
              <a:t>1</a:t>
            </a:r>
            <a:r>
              <a:rPr lang="es-CO" dirty="0"/>
              <a:t>​</a:t>
            </a:r>
            <a:endParaRPr lang="es-CO" dirty="0"/>
          </a:p>
        </p:txBody>
      </p:sp>
    </p:spTree>
    <p:extLst>
      <p:ext uri="{BB962C8B-B14F-4D97-AF65-F5344CB8AC3E}">
        <p14:creationId xmlns:p14="http://schemas.microsoft.com/office/powerpoint/2010/main" val="22276874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normAutofit lnSpcReduction="10000"/>
          </a:bodyPr>
          <a:lstStyle/>
          <a:p>
            <a:r>
              <a:rPr lang="es-CO" dirty="0"/>
              <a:t>Los clientes de correo electrónico que utilizan IMAP dejan por lo general los mensajes en el servidor hasta que el usuario los elimina directamente. Esto y otros factores hacen que la operación de IMAP permita a múltiples clientes acceder al mismo buzón de correo. La mayoría de los clientes de correo electrónico soportan POP3 </a:t>
            </a:r>
            <a:r>
              <a:rPr lang="es-CO" dirty="0" err="1"/>
              <a:t>ó</a:t>
            </a:r>
            <a:r>
              <a:rPr lang="es-CO" dirty="0"/>
              <a:t> IMAP; sin embargo, solo unos cuantos proveedores de internet ofrecen IMAP como valor agregado de sus servicios.</a:t>
            </a:r>
            <a:endParaRPr lang="es-CO" dirty="0"/>
          </a:p>
        </p:txBody>
      </p:sp>
    </p:spTree>
    <p:extLst>
      <p:ext uri="{BB962C8B-B14F-4D97-AF65-F5344CB8AC3E}">
        <p14:creationId xmlns:p14="http://schemas.microsoft.com/office/powerpoint/2010/main" val="2039368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Outlook </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62500" lnSpcReduction="20000"/>
          </a:bodyPr>
          <a:lstStyle/>
          <a:p>
            <a:r>
              <a:rPr lang="es-CO" dirty="0" smtClean="0"/>
              <a:t>es </a:t>
            </a:r>
            <a:r>
              <a:rPr lang="es-CO" dirty="0"/>
              <a:t>el servicio de </a:t>
            </a:r>
            <a:r>
              <a:rPr lang="es-CO" dirty="0">
                <a:hlinkClick r:id="rId2" tooltip="Correo electrónico"/>
              </a:rPr>
              <a:t>correo electrónico</a:t>
            </a:r>
            <a:r>
              <a:rPr lang="es-CO" dirty="0"/>
              <a:t> </a:t>
            </a:r>
            <a:r>
              <a:rPr lang="es-CO" dirty="0">
                <a:hlinkClick r:id="rId3" tooltip="Webmail"/>
              </a:rPr>
              <a:t>basado en la web</a:t>
            </a:r>
            <a:r>
              <a:rPr lang="es-CO" dirty="0"/>
              <a:t> de </a:t>
            </a:r>
            <a:r>
              <a:rPr lang="es-CO" dirty="0">
                <a:hlinkClick r:id="rId4" tooltip="Microsoft"/>
              </a:rPr>
              <a:t>Microsoft</a:t>
            </a:r>
            <a:r>
              <a:rPr lang="es-CO" dirty="0"/>
              <a:t> (conocido anteriormente como </a:t>
            </a:r>
            <a:r>
              <a:rPr lang="es-CO" b="1" dirty="0"/>
              <a:t>Hotmail</a:t>
            </a:r>
            <a:r>
              <a:rPr lang="es-CO" dirty="0"/>
              <a:t>, </a:t>
            </a:r>
            <a:r>
              <a:rPr lang="es-CO" b="1" dirty="0"/>
              <a:t>MSN Hotmail</a:t>
            </a:r>
            <a:r>
              <a:rPr lang="es-CO" dirty="0"/>
              <a:t>, </a:t>
            </a:r>
            <a:r>
              <a:rPr lang="es-CO" b="1" dirty="0"/>
              <a:t>Windows Live Hotmail</a:t>
            </a:r>
            <a:r>
              <a:rPr lang="es-CO" dirty="0"/>
              <a:t> y </a:t>
            </a:r>
            <a:r>
              <a:rPr lang="es-CO" b="1" dirty="0"/>
              <a:t>Outlook.com</a:t>
            </a:r>
            <a:r>
              <a:rPr lang="es-CO" dirty="0" smtClean="0"/>
              <a:t>).</a:t>
            </a:r>
          </a:p>
          <a:p>
            <a:r>
              <a:rPr lang="es-CO" dirty="0"/>
              <a:t>Su apariencia es sencilla y asemeja al diseño de </a:t>
            </a:r>
            <a:r>
              <a:rPr lang="es-CO" dirty="0">
                <a:hlinkClick r:id="rId5" tooltip="Windows 8"/>
              </a:rPr>
              <a:t>Windows 8</a:t>
            </a:r>
            <a:r>
              <a:rPr lang="es-CO" dirty="0"/>
              <a:t>. Dicha apariencia permite ver 30 por ciento más mensajes que Hotmail. También se eliminaron del todo los anuncios gráficos.</a:t>
            </a:r>
            <a:r>
              <a:rPr lang="es-CO" baseline="30000" dirty="0">
                <a:hlinkClick r:id="rId6"/>
              </a:rPr>
              <a:t>9</a:t>
            </a:r>
            <a:r>
              <a:rPr lang="es-CO" dirty="0"/>
              <a:t>​</a:t>
            </a:r>
          </a:p>
          <a:p>
            <a:r>
              <a:rPr lang="es-CO" dirty="0"/>
              <a:t>Permite conectarse con las redes sociales (</a:t>
            </a:r>
            <a:r>
              <a:rPr lang="es-CO" dirty="0">
                <a:hlinkClick r:id="rId7" tooltip="Facebook"/>
              </a:rPr>
              <a:t>Facebook</a:t>
            </a:r>
            <a:r>
              <a:rPr lang="es-CO" dirty="0"/>
              <a:t>, </a:t>
            </a:r>
            <a:r>
              <a:rPr lang="es-CO" dirty="0">
                <a:hlinkClick r:id="rId8" tooltip="Twitter"/>
              </a:rPr>
              <a:t>Twitter</a:t>
            </a:r>
            <a:r>
              <a:rPr lang="es-CO" dirty="0"/>
              <a:t> y </a:t>
            </a:r>
            <a:r>
              <a:rPr lang="es-CO" dirty="0">
                <a:hlinkClick r:id="rId9" tooltip="LinkedIn"/>
              </a:rPr>
              <a:t>LinkedIn</a:t>
            </a:r>
            <a:r>
              <a:rPr lang="es-CO" dirty="0"/>
              <a:t>) y operar en ellas (publicar mensajes, ver fotos, </a:t>
            </a:r>
            <a:r>
              <a:rPr lang="es-CO" dirty="0" err="1"/>
              <a:t>etc</a:t>
            </a:r>
            <a:r>
              <a:rPr lang="es-CO" dirty="0"/>
              <a:t>). Se puede chatear con contactos de </a:t>
            </a:r>
            <a:r>
              <a:rPr lang="es-CO" dirty="0">
                <a:hlinkClick r:id="rId10" tooltip="Skype"/>
              </a:rPr>
              <a:t>Skype</a:t>
            </a:r>
            <a:r>
              <a:rPr lang="es-CO" dirty="0"/>
              <a:t> y </a:t>
            </a:r>
            <a:r>
              <a:rPr lang="es-CO" dirty="0" err="1">
                <a:hlinkClick r:id="rId7" tooltip="Facebook"/>
              </a:rPr>
              <a:t>Facebook</a:t>
            </a:r>
            <a:r>
              <a:rPr lang="es-CO" dirty="0" err="1"/>
              <a:t>y</a:t>
            </a:r>
            <a:r>
              <a:rPr lang="es-CO" dirty="0"/>
              <a:t> es posible usar Office gratis en la nube (</a:t>
            </a:r>
            <a:r>
              <a:rPr lang="es-CO" dirty="0">
                <a:hlinkClick r:id="rId11" tooltip="OneDrive"/>
              </a:rPr>
              <a:t>OneDrive</a:t>
            </a:r>
            <a:r>
              <a:rPr lang="es-CO" dirty="0"/>
              <a:t>)</a:t>
            </a:r>
            <a:r>
              <a:rPr lang="es-CO" baseline="30000" dirty="0">
                <a:hlinkClick r:id="rId12"/>
              </a:rPr>
              <a:t>10</a:t>
            </a:r>
            <a:r>
              <a:rPr lang="es-CO" dirty="0"/>
              <a:t>​ desde la bandeja de entrada.</a:t>
            </a:r>
            <a:r>
              <a:rPr lang="es-CO" baseline="30000" dirty="0">
                <a:hlinkClick r:id="rId6"/>
              </a:rPr>
              <a:t>9</a:t>
            </a:r>
            <a:r>
              <a:rPr lang="es-CO" dirty="0"/>
              <a:t>​Se pueden enviar archivos de hasta 300 MB.</a:t>
            </a:r>
            <a:r>
              <a:rPr lang="es-CO" baseline="30000" dirty="0">
                <a:hlinkClick r:id="rId12"/>
              </a:rPr>
              <a:t>10</a:t>
            </a:r>
            <a:r>
              <a:rPr lang="es-CO" dirty="0"/>
              <a:t>​ Finalmente, una herramienta novedosa es que permite visualizar vídeos de vínculos en línea a </a:t>
            </a:r>
            <a:r>
              <a:rPr lang="es-CO" dirty="0">
                <a:hlinkClick r:id="rId13" tooltip="YouTube"/>
              </a:rPr>
              <a:t>YouTube</a:t>
            </a:r>
            <a:r>
              <a:rPr lang="es-CO" dirty="0"/>
              <a:t>, sin necesidad de entrar a esa página.</a:t>
            </a:r>
          </a:p>
          <a:p>
            <a:r>
              <a:rPr lang="es-CO" dirty="0"/>
              <a:t>En comparación con otros servicios de mensajería electrónica, Outlook.com ofrece algunas características únicas:</a:t>
            </a:r>
          </a:p>
          <a:p>
            <a:endParaRPr lang="es-CO" dirty="0"/>
          </a:p>
        </p:txBody>
      </p:sp>
    </p:spTree>
    <p:extLst>
      <p:ext uri="{BB962C8B-B14F-4D97-AF65-F5344CB8AC3E}">
        <p14:creationId xmlns:p14="http://schemas.microsoft.com/office/powerpoint/2010/main" val="41578623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s-CO"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MailYahoo</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lstStyle/>
          <a:p>
            <a:r>
              <a:rPr lang="es-CO" dirty="0"/>
              <a:t>en el mundo hispano, es el servicio de </a:t>
            </a:r>
            <a:r>
              <a:rPr lang="es-CO" dirty="0">
                <a:hlinkClick r:id="rId2" tooltip="Correo electrónico"/>
              </a:rPr>
              <a:t>correo electrónico</a:t>
            </a:r>
            <a:r>
              <a:rPr lang="es-CO" dirty="0"/>
              <a:t> gratuito de </a:t>
            </a:r>
            <a:r>
              <a:rPr lang="es-CO" dirty="0" err="1">
                <a:hlinkClick r:id="rId3" tooltip="Yahoo!"/>
              </a:rPr>
              <a:t>Yahoo</a:t>
            </a:r>
            <a:r>
              <a:rPr lang="es-CO" dirty="0">
                <a:hlinkClick r:id="rId3" tooltip="Yahoo!"/>
              </a:rPr>
              <a:t>!</a:t>
            </a:r>
            <a:r>
              <a:rPr lang="es-CO" dirty="0"/>
              <a:t>. Es uno de los mayores proveedores de correo electrónico de </a:t>
            </a:r>
            <a:r>
              <a:rPr lang="es-CO" dirty="0">
                <a:hlinkClick r:id="rId4" tooltip="Internet"/>
              </a:rPr>
              <a:t>Internet</a:t>
            </a:r>
            <a:r>
              <a:rPr lang="es-CO" dirty="0"/>
              <a:t>, que sirve a millones de usuarios. </a:t>
            </a:r>
            <a:endParaRPr lang="es-CO" dirty="0" smtClean="0"/>
          </a:p>
          <a:p>
            <a:endParaRPr lang="es-CO" dirty="0"/>
          </a:p>
        </p:txBody>
      </p:sp>
    </p:spTree>
    <p:extLst>
      <p:ext uri="{BB962C8B-B14F-4D97-AF65-F5344CB8AC3E}">
        <p14:creationId xmlns:p14="http://schemas.microsoft.com/office/powerpoint/2010/main" val="3774807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32500" lnSpcReduction="20000"/>
          </a:bodyPr>
          <a:lstStyle/>
          <a:p>
            <a:r>
              <a:rPr lang="es-CO" dirty="0"/>
              <a:t>En mayo de 2007, Yahoo! comenzó a ofrecer a todos sus usuarios un espacio de almacenamiento de correo "</a:t>
            </a:r>
            <a:r>
              <a:rPr lang="es-CO" dirty="0" err="1"/>
              <a:t>ilimitado".</a:t>
            </a:r>
            <a:r>
              <a:rPr lang="es-CO" dirty="0" err="1">
                <a:hlinkClick r:id="rId2"/>
              </a:rPr>
              <a:t>Correo</a:t>
            </a:r>
            <a:r>
              <a:rPr lang="es-CO" dirty="0">
                <a:hlinkClick r:id="rId2"/>
              </a:rPr>
              <a:t> Yahoo! hasta el infinito y más allá</a:t>
            </a:r>
            <a:r>
              <a:rPr lang="es-CO" dirty="0"/>
              <a:t>, </a:t>
            </a:r>
            <a:r>
              <a:rPr lang="es-CO" dirty="0">
                <a:hlinkClick r:id="rId3" tooltip="27 de marzo"/>
              </a:rPr>
              <a:t>27 de marzo</a:t>
            </a:r>
            <a:r>
              <a:rPr lang="es-CO" dirty="0"/>
              <a:t> de </a:t>
            </a:r>
            <a:r>
              <a:rPr lang="es-CO" dirty="0">
                <a:hlinkClick r:id="rId4" tooltip="2007"/>
              </a:rPr>
              <a:t>2007</a:t>
            </a:r>
            <a:r>
              <a:rPr lang="es-CO" dirty="0"/>
              <a:t>.</a:t>
            </a:r>
          </a:p>
          <a:p>
            <a:r>
              <a:rPr lang="es-CO" dirty="0"/>
              <a:t>Correo Yahoo! tiene las siguientes características:</a:t>
            </a:r>
          </a:p>
          <a:p>
            <a:r>
              <a:rPr lang="es-CO" b="1" dirty="0"/>
              <a:t>Versión gratuita</a:t>
            </a:r>
            <a:r>
              <a:rPr lang="es-CO" dirty="0"/>
              <a:t>[</a:t>
            </a:r>
            <a:r>
              <a:rPr lang="es-CO" dirty="0">
                <a:hlinkClick r:id="rId5" tooltip="Editar sección: Versión gratuita"/>
              </a:rPr>
              <a:t>editar</a:t>
            </a:r>
            <a:r>
              <a:rPr lang="es-CO" dirty="0"/>
              <a:t>]</a:t>
            </a:r>
            <a:endParaRPr lang="es-CO" b="1" dirty="0"/>
          </a:p>
          <a:p>
            <a:r>
              <a:rPr lang="es-CO" dirty="0"/>
              <a:t>Un terabyte de almacenamiento.</a:t>
            </a:r>
          </a:p>
          <a:p>
            <a:r>
              <a:rPr lang="es-CO" dirty="0"/>
              <a:t>100 MB de archivos adjuntos.</a:t>
            </a:r>
          </a:p>
          <a:p>
            <a:r>
              <a:rPr lang="es-CO" dirty="0"/>
              <a:t>Protección contra correo no deseado y virus. (</a:t>
            </a:r>
            <a:r>
              <a:rPr lang="es-CO" i="1" dirty="0"/>
              <a:t>Ver: </a:t>
            </a:r>
            <a:r>
              <a:rPr lang="es-CO" i="1" dirty="0" err="1">
                <a:hlinkClick r:id="rId6" tooltip="DomainKeys"/>
              </a:rPr>
              <a:t>DomainKeys</a:t>
            </a:r>
            <a:r>
              <a:rPr lang="es-CO" dirty="0"/>
              <a:t>)</a:t>
            </a:r>
          </a:p>
          <a:p>
            <a:r>
              <a:rPr lang="es-CO" dirty="0"/>
              <a:t>La publicidad se muestra en pantalla mientras se trabaja con la cuenta de correo.</a:t>
            </a:r>
          </a:p>
          <a:p>
            <a:r>
              <a:rPr lang="es-CO" dirty="0"/>
              <a:t>Soporte POP3 en algunos países (no en Estados Unidos). Sin embargo, el soporte de </a:t>
            </a:r>
            <a:r>
              <a:rPr lang="es-CO" dirty="0">
                <a:hlinkClick r:id="rId7" tooltip="Simple Mail Transfer Protocol"/>
              </a:rPr>
              <a:t>SMTP</a:t>
            </a:r>
            <a:r>
              <a:rPr lang="es-CO" dirty="0"/>
              <a:t> requiere actualizarse a una cuenta Plus.</a:t>
            </a:r>
          </a:p>
          <a:p>
            <a:r>
              <a:rPr lang="es-CO" dirty="0"/>
              <a:t>Las cuentas no utilizadas durante cuatro meses se desactivan (La cuenta puede ser reactivada pero todos los datos almacenados se pierden).</a:t>
            </a:r>
          </a:p>
          <a:p>
            <a:r>
              <a:rPr lang="es-CO" dirty="0"/>
              <a:t>A principios de 2006, Correo Yahoo! introduce aliases en su repertorio de características. Los usuarios pueden añadir un simple alias de nombre de usuario conteniendo un punto para una cuenta pre-existente.</a:t>
            </a:r>
          </a:p>
          <a:p>
            <a:r>
              <a:rPr lang="es-CO" dirty="0">
                <a:hlinkClick r:id="rId8"/>
              </a:rPr>
              <a:t>La versión china de Correo Yahoo!</a:t>
            </a:r>
            <a:r>
              <a:rPr lang="es-CO" dirty="0"/>
              <a:t> ofrece una cuota de 3.5 GB y 20 MB para archivos adjuntos.</a:t>
            </a:r>
          </a:p>
          <a:p>
            <a:r>
              <a:rPr lang="es-CO" dirty="0"/>
              <a:t>Los usuarios pueden saltarse la restricción de acceso del navegador utilizando software que simula un servidor POP3 a la que una aplicación de correo conecta. </a:t>
            </a:r>
            <a:r>
              <a:rPr lang="es-CO" dirty="0" err="1">
                <a:hlinkClick r:id="rId9" tooltip="YPOPs! (aún no redactado)"/>
              </a:rPr>
              <a:t>YPOPs</a:t>
            </a:r>
            <a:r>
              <a:rPr lang="es-CO" dirty="0">
                <a:hlinkClick r:id="rId9" tooltip="YPOPs! (aún no redactado)"/>
              </a:rPr>
              <a:t>!</a:t>
            </a:r>
            <a:r>
              <a:rPr lang="es-CO" dirty="0"/>
              <a:t> y </a:t>
            </a:r>
            <a:r>
              <a:rPr lang="es-CO" dirty="0" err="1">
                <a:hlinkClick r:id="rId10" tooltip="FreePOPS (aún no redactado)"/>
              </a:rPr>
              <a:t>FreePOPS</a:t>
            </a:r>
            <a:r>
              <a:rPr lang="es-CO" dirty="0"/>
              <a:t> son ejemplos de aplicaciones </a:t>
            </a:r>
            <a:r>
              <a:rPr lang="es-CO" dirty="0">
                <a:hlinkClick r:id="rId11" tooltip="Software libre"/>
              </a:rPr>
              <a:t>software libre</a:t>
            </a:r>
            <a:r>
              <a:rPr lang="es-CO" dirty="0"/>
              <a:t> que permiten a los </a:t>
            </a:r>
            <a:r>
              <a:rPr lang="es-CO" dirty="0">
                <a:hlinkClick r:id="rId12" tooltip="Cliente de correo electrónico"/>
              </a:rPr>
              <a:t>clientes de correo</a:t>
            </a:r>
            <a:r>
              <a:rPr lang="es-CO" dirty="0"/>
              <a:t> acceder a los servicios correo electrónico (incluyendo Correo Yahoo!) a través de POP3.</a:t>
            </a:r>
          </a:p>
          <a:p>
            <a:r>
              <a:rPr lang="es-CO" b="1" dirty="0"/>
              <a:t>Versión empresarial</a:t>
            </a:r>
            <a:r>
              <a:rPr lang="es-CO" dirty="0"/>
              <a:t>[</a:t>
            </a:r>
            <a:r>
              <a:rPr lang="es-CO" dirty="0">
                <a:hlinkClick r:id="rId13" tooltip="Editar sección: Versión empresarial"/>
              </a:rPr>
              <a:t>editar</a:t>
            </a:r>
            <a:r>
              <a:rPr lang="es-CO" dirty="0"/>
              <a:t>]</a:t>
            </a:r>
            <a:endParaRPr lang="es-CO" b="1" dirty="0"/>
          </a:p>
          <a:p>
            <a:r>
              <a:rPr lang="es-CO" dirty="0"/>
              <a:t>Yahoo! Business E-mail (Correo electrónico empresarial) es una combinación de todos sus servicios de correo con 10 cuentas, cada una de las cuales con las mismas características que la </a:t>
            </a:r>
            <a:r>
              <a:rPr lang="es-CO" i="1" dirty="0"/>
              <a:t>versión plus</a:t>
            </a:r>
            <a:r>
              <a:rPr lang="es-CO" dirty="0"/>
              <a:t>, dominio personalizado y dirección de correo. Las cuentas pueden manejarse con un administrador. </a:t>
            </a:r>
            <a:r>
              <a:rPr lang="es-CO" dirty="0" err="1"/>
              <a:t>Yahoo</a:t>
            </a:r>
            <a:r>
              <a:rPr lang="es-CO" dirty="0"/>
              <a:t> aparentemente sigue trabajando para permitir a sus clientes de correo </a:t>
            </a:r>
            <a:r>
              <a:rPr lang="es-CO" dirty="0" err="1"/>
              <a:t>business</a:t>
            </a:r>
            <a:r>
              <a:rPr lang="es-CO" dirty="0"/>
              <a:t> acceder a sus cuentas de correo desde algunos teléfonos móvil, teléfonos inteligentes y Asistentes Personales (</a:t>
            </a:r>
            <a:r>
              <a:rPr lang="es-CO" dirty="0" err="1"/>
              <a:t>PDAs</a:t>
            </a:r>
            <a:r>
              <a:rPr lang="es-CO" dirty="0"/>
              <a:t> en inglés). De acuerdo con el sitio de </a:t>
            </a:r>
            <a:r>
              <a:rPr lang="es-CO" dirty="0" err="1"/>
              <a:t>Yahoo</a:t>
            </a:r>
            <a:r>
              <a:rPr lang="es-CO" dirty="0"/>
              <a:t>, por el momento, se puede acceder al correo empresarial sólo desde una BlackBerry. Los planes de </a:t>
            </a:r>
            <a:r>
              <a:rPr lang="es-CO" dirty="0" err="1"/>
              <a:t>Yahoo</a:t>
            </a:r>
            <a:r>
              <a:rPr lang="es-CO" dirty="0"/>
              <a:t> son hacer compatible este servicio con más dispositivos en el futuro.</a:t>
            </a:r>
          </a:p>
          <a:p>
            <a:r>
              <a:rPr lang="es-CO" dirty="0"/>
              <a:t>Entre otras características destacan:</a:t>
            </a:r>
          </a:p>
          <a:p>
            <a:r>
              <a:rPr lang="es-CO" dirty="0"/>
              <a:t>Almacenamiento de correo ilimitado.</a:t>
            </a:r>
          </a:p>
          <a:p>
            <a:r>
              <a:rPr lang="es-CO" dirty="0"/>
              <a:t>10 MB de cuota por correo.</a:t>
            </a:r>
          </a:p>
          <a:p>
            <a:r>
              <a:rPr lang="es-CO" dirty="0"/>
              <a:t>Adicionalmente, mediante pago, un usuario puede disponer de cinco direcciones de correo personalizadas y un </a:t>
            </a:r>
            <a:r>
              <a:rPr lang="es-CO" dirty="0">
                <a:hlinkClick r:id="rId14" tooltip="Dominio de Internet"/>
              </a:rPr>
              <a:t>nombre de dominio</a:t>
            </a:r>
            <a:r>
              <a:rPr lang="es-CO" dirty="0"/>
              <a:t>.</a:t>
            </a:r>
          </a:p>
          <a:p>
            <a:r>
              <a:rPr lang="es-CO" dirty="0"/>
              <a:t>Correo Yahoo! subraya las direcciones y números de teléfono en el correo y permite al usuario añadirlos a la libreta de direcciones.</a:t>
            </a:r>
          </a:p>
          <a:p>
            <a:endParaRPr lang="es-CO" dirty="0"/>
          </a:p>
        </p:txBody>
      </p:sp>
    </p:spTree>
    <p:extLst>
      <p:ext uri="{BB962C8B-B14F-4D97-AF65-F5344CB8AC3E}">
        <p14:creationId xmlns:p14="http://schemas.microsoft.com/office/powerpoint/2010/main" val="17354272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GMAIL</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85000" lnSpcReduction="20000"/>
          </a:bodyPr>
          <a:lstStyle/>
          <a:p>
            <a:r>
              <a:rPr lang="es-CO" dirty="0"/>
              <a:t>es un servicio de </a:t>
            </a:r>
            <a:r>
              <a:rPr lang="es-CO" dirty="0">
                <a:hlinkClick r:id="rId2" tooltip="Correo electrónico"/>
              </a:rPr>
              <a:t>correo electrónico</a:t>
            </a:r>
            <a:r>
              <a:rPr lang="es-CO" dirty="0"/>
              <a:t> con posibilidades POP3 e IMAP gratuito proporcionado por la empresa </a:t>
            </a:r>
            <a:r>
              <a:rPr lang="es-CO" dirty="0">
                <a:hlinkClick r:id="rId3" tooltip="Estados Unidos"/>
              </a:rPr>
              <a:t>estadounidense</a:t>
            </a:r>
            <a:r>
              <a:rPr lang="es-CO" dirty="0"/>
              <a:t> </a:t>
            </a:r>
            <a:r>
              <a:rPr lang="es-CO" dirty="0">
                <a:hlinkClick r:id="rId4" tooltip="Google"/>
              </a:rPr>
              <a:t>Google</a:t>
            </a:r>
            <a:r>
              <a:rPr lang="es-CO" dirty="0"/>
              <a:t>, </a:t>
            </a:r>
            <a:r>
              <a:rPr lang="es-CO" dirty="0" err="1"/>
              <a:t>Inc</a:t>
            </a:r>
            <a:r>
              <a:rPr lang="es-CO" dirty="0"/>
              <a:t> a partir del </a:t>
            </a:r>
            <a:r>
              <a:rPr lang="es-CO" dirty="0">
                <a:hlinkClick r:id="rId5" tooltip="15 de abril"/>
              </a:rPr>
              <a:t>15 de abril</a:t>
            </a:r>
            <a:r>
              <a:rPr lang="es-CO" dirty="0"/>
              <a:t> de </a:t>
            </a:r>
            <a:r>
              <a:rPr lang="es-CO" dirty="0">
                <a:hlinkClick r:id="rId6" tooltip="2004"/>
              </a:rPr>
              <a:t>2004</a:t>
            </a:r>
            <a:r>
              <a:rPr lang="es-CO" dirty="0"/>
              <a:t> y que ha captado la atención de los medios de información por sus innovaciones tecnológicas, su capacidad, y por algunas noticias que alertaban sobre la violación de la privacidad de los usuarios. Tras más de cinco años, el 7 de julio de 2009, el servicio de Gmail, junto con </a:t>
            </a:r>
            <a:r>
              <a:rPr lang="es-CO" dirty="0">
                <a:hlinkClick r:id="rId7" tooltip="Google Calendar"/>
              </a:rPr>
              <a:t>Google Calendar</a:t>
            </a:r>
            <a:r>
              <a:rPr lang="es-CO" dirty="0"/>
              <a:t>, </a:t>
            </a:r>
            <a:r>
              <a:rPr lang="es-CO" dirty="0">
                <a:hlinkClick r:id="rId8" tooltip="Google Docs"/>
              </a:rPr>
              <a:t>Google </a:t>
            </a:r>
            <a:r>
              <a:rPr lang="es-CO" dirty="0" err="1">
                <a:hlinkClick r:id="rId8" tooltip="Google Docs"/>
              </a:rPr>
              <a:t>Docs</a:t>
            </a:r>
            <a:r>
              <a:rPr lang="es-CO" dirty="0"/>
              <a:t> (ahora integrado en </a:t>
            </a:r>
            <a:r>
              <a:rPr lang="es-CO" dirty="0">
                <a:hlinkClick r:id="rId9" tooltip="Google Drive"/>
              </a:rPr>
              <a:t>Google Drive</a:t>
            </a:r>
            <a:r>
              <a:rPr lang="es-CO" dirty="0"/>
              <a:t>), </a:t>
            </a:r>
            <a:r>
              <a:rPr lang="es-CO" dirty="0" err="1">
                <a:hlinkClick r:id="rId10" tooltip="Hangouts"/>
              </a:rPr>
              <a:t>Hangouts</a:t>
            </a:r>
            <a:r>
              <a:rPr lang="es-CO" dirty="0"/>
              <a:t> y </a:t>
            </a:r>
            <a:r>
              <a:rPr lang="es-CO" dirty="0">
                <a:hlinkClick r:id="rId11" tooltip="Google Buzz"/>
              </a:rPr>
              <a:t>Google </a:t>
            </a:r>
            <a:r>
              <a:rPr lang="es-CO" dirty="0" err="1">
                <a:hlinkClick r:id="rId11" tooltip="Google Buzz"/>
              </a:rPr>
              <a:t>Buzz</a:t>
            </a:r>
            <a:r>
              <a:rPr lang="es-CO" dirty="0"/>
              <a:t> (cerrado), dejaron su calidad de Beta y pasaron a ser considerados productos terminados.</a:t>
            </a:r>
          </a:p>
        </p:txBody>
      </p:sp>
    </p:spTree>
    <p:extLst>
      <p:ext uri="{BB962C8B-B14F-4D97-AF65-F5344CB8AC3E}">
        <p14:creationId xmlns:p14="http://schemas.microsoft.com/office/powerpoint/2010/main" val="550533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Caracteristicas</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40000" lnSpcReduction="20000"/>
          </a:bodyPr>
          <a:lstStyle/>
          <a:p>
            <a:r>
              <a:rPr lang="es-CO" dirty="0"/>
              <a:t>Actualmente, se ofrece una capacidad de almacenamiento de 15 </a:t>
            </a:r>
            <a:r>
              <a:rPr lang="es-CO" dirty="0">
                <a:hlinkClick r:id="rId2" tooltip="Gigabyte"/>
              </a:rPr>
              <a:t>GB</a:t>
            </a:r>
            <a:r>
              <a:rPr lang="es-CO" dirty="0"/>
              <a:t>.</a:t>
            </a:r>
            <a:r>
              <a:rPr lang="es-CO" baseline="30000" dirty="0">
                <a:hlinkClick r:id="rId3"/>
              </a:rPr>
              <a:t>8</a:t>
            </a:r>
            <a:r>
              <a:rPr lang="es-CO" dirty="0"/>
              <a:t>​ La capacidad de almacenamiento aumentó con motivo del lanzamiento de </a:t>
            </a:r>
            <a:r>
              <a:rPr lang="es-CO" dirty="0">
                <a:hlinkClick r:id="rId4" tooltip="Google Drive"/>
              </a:rPr>
              <a:t>Google Drive</a:t>
            </a:r>
            <a:r>
              <a:rPr lang="es-CO" dirty="0"/>
              <a:t>,</a:t>
            </a:r>
            <a:r>
              <a:rPr lang="es-CO" baseline="30000" dirty="0">
                <a:hlinkClick r:id="rId5"/>
              </a:rPr>
              <a:t>9</a:t>
            </a:r>
            <a:r>
              <a:rPr lang="es-CO" dirty="0"/>
              <a:t>​ aunque posteriormente, se unificó el espacio disponible para su uso con Drive, </a:t>
            </a:r>
            <a:r>
              <a:rPr lang="es-CO" dirty="0">
                <a:hlinkClick r:id="rId6" tooltip="Google+"/>
              </a:rPr>
              <a:t>Google+</a:t>
            </a:r>
            <a:r>
              <a:rPr lang="es-CO" dirty="0"/>
              <a:t> y Gmail.</a:t>
            </a:r>
            <a:r>
              <a:rPr lang="es-CO" baseline="30000" dirty="0">
                <a:hlinkClick r:id="rId7"/>
              </a:rPr>
              <a:t>10</a:t>
            </a:r>
            <a:r>
              <a:rPr lang="es-CO" dirty="0"/>
              <a:t>​</a:t>
            </a:r>
          </a:p>
          <a:p>
            <a:r>
              <a:rPr lang="es-CO" dirty="0"/>
              <a:t>Este servicio destacó entre otras cosas por utilizar un sistema de búsqueda de mensajes de texto simple y avanzado, como cambiar el idioma, poner aviso de vacaciones, similar al del buscador de webs de Google, al cual se debió su </a:t>
            </a:r>
            <a:r>
              <a:rPr lang="es-CO" i="1" dirty="0"/>
              <a:t>eslogan</a:t>
            </a:r>
            <a:r>
              <a:rPr lang="es-CO" dirty="0"/>
              <a:t> "Busca, no ordenes". Además, proporciona un mecanismo de etiquetado de mensajes, que amplía las posibilidades de las tradicionales carpetas.</a:t>
            </a:r>
          </a:p>
          <a:p>
            <a:r>
              <a:rPr lang="es-CO" dirty="0"/>
              <a:t>La </a:t>
            </a:r>
            <a:r>
              <a:rPr lang="es-CO" dirty="0">
                <a:hlinkClick r:id="rId8" tooltip="Interfaz"/>
              </a:rPr>
              <a:t>interfaz</a:t>
            </a:r>
            <a:r>
              <a:rPr lang="es-CO" dirty="0"/>
              <a:t> de Gmail está disponible ya en cuarenta idiomas, incluyendo el </a:t>
            </a:r>
            <a:r>
              <a:rPr lang="es-CO" dirty="0">
                <a:hlinkClick r:id="rId9" tooltip="Idioma español"/>
              </a:rPr>
              <a:t>español</a:t>
            </a:r>
            <a:r>
              <a:rPr lang="es-CO" dirty="0"/>
              <a:t> (de España y Latinoamérica) y </a:t>
            </a:r>
            <a:r>
              <a:rPr lang="es-CO" dirty="0">
                <a:hlinkClick r:id="rId10" tooltip="Idioma catalán"/>
              </a:rPr>
              <a:t>catalán</a:t>
            </a:r>
            <a:r>
              <a:rPr lang="es-CO" dirty="0"/>
              <a:t>. Utiliza tecnología </a:t>
            </a:r>
            <a:r>
              <a:rPr lang="es-CO" dirty="0">
                <a:hlinkClick r:id="rId11" tooltip="AJAX"/>
              </a:rPr>
              <a:t>AJAX</a:t>
            </a:r>
            <a:r>
              <a:rPr lang="es-CO" dirty="0"/>
              <a:t>, y son pioneros en emplearla, aunque también dispone de una interfaz basada en </a:t>
            </a:r>
            <a:r>
              <a:rPr lang="es-CO" dirty="0">
                <a:hlinkClick r:id="rId12" tooltip="HTML"/>
              </a:rPr>
              <a:t>HTML</a:t>
            </a:r>
            <a:r>
              <a:rPr lang="es-CO" dirty="0"/>
              <a:t>+</a:t>
            </a:r>
            <a:r>
              <a:rPr lang="es-CO" dirty="0">
                <a:hlinkClick r:id="rId13" tooltip="Hojas de estilo en cascada"/>
              </a:rPr>
              <a:t>CSS</a:t>
            </a:r>
            <a:r>
              <a:rPr lang="es-CO" dirty="0"/>
              <a:t> útil para navegadores antiguos o no compatibles. En abril del 2018 se desplegó el nuevo diseño de la interfaz, basado en la API </a:t>
            </a:r>
            <a:r>
              <a:rPr lang="es-CO" dirty="0">
                <a:hlinkClick r:id="rId14" tooltip="Material design"/>
              </a:rPr>
              <a:t>Material </a:t>
            </a:r>
            <a:r>
              <a:rPr lang="es-CO" dirty="0" err="1">
                <a:hlinkClick r:id="rId14" tooltip="Material design"/>
              </a:rPr>
              <a:t>Design</a:t>
            </a:r>
            <a:r>
              <a:rPr lang="es-CO" dirty="0"/>
              <a:t>.</a:t>
            </a:r>
          </a:p>
          <a:p>
            <a:r>
              <a:rPr lang="es-CO" dirty="0"/>
              <a:t>Otro aspecto interesante es el filtro de mensajes, que dispone de muchas opciones, más allá de etiquetar los mensajes automáticamente.</a:t>
            </a:r>
          </a:p>
          <a:p>
            <a:r>
              <a:rPr lang="es-CO" dirty="0"/>
              <a:t>El tamaño máximo de cada mensaje (texto y archivos adjuntos) es de 25 </a:t>
            </a:r>
            <a:r>
              <a:rPr lang="es-CO" dirty="0">
                <a:hlinkClick r:id="rId15" tooltip="Megabyte"/>
              </a:rPr>
              <a:t>MB</a:t>
            </a:r>
            <a:r>
              <a:rPr lang="es-CO" dirty="0"/>
              <a:t>.</a:t>
            </a:r>
            <a:r>
              <a:rPr lang="es-CO" baseline="30000" dirty="0">
                <a:hlinkClick r:id="rId16"/>
              </a:rPr>
              <a:t>11</a:t>
            </a:r>
            <a:r>
              <a:rPr lang="es-CO" dirty="0"/>
              <a:t>​</a:t>
            </a:r>
          </a:p>
          <a:p>
            <a:r>
              <a:rPr lang="es-CO" dirty="0"/>
              <a:t>El ingreso en la cuenta se realiza cifrado con </a:t>
            </a:r>
            <a:r>
              <a:rPr lang="es-CO" dirty="0">
                <a:hlinkClick r:id="rId17" tooltip="Transport Layer Security"/>
              </a:rPr>
              <a:t>SSL</a:t>
            </a:r>
            <a:r>
              <a:rPr lang="es-CO" dirty="0"/>
              <a:t>, salvo en caso de los navegadores antiguos, en los cuales la conexión es sin cifrado.</a:t>
            </a:r>
          </a:p>
          <a:p>
            <a:r>
              <a:rPr lang="es-CO" dirty="0"/>
              <a:t>La página de correo también se puede cifrar por </a:t>
            </a:r>
            <a:r>
              <a:rPr lang="es-CO" dirty="0">
                <a:hlinkClick r:id="rId17" tooltip="Transport Layer Security"/>
              </a:rPr>
              <a:t>SSL</a:t>
            </a:r>
            <a:r>
              <a:rPr lang="es-CO" dirty="0"/>
              <a:t>.</a:t>
            </a:r>
            <a:r>
              <a:rPr lang="es-CO" baseline="30000" dirty="0">
                <a:hlinkClick r:id="rId18"/>
              </a:rPr>
              <a:t>12</a:t>
            </a:r>
            <a:r>
              <a:rPr lang="es-CO" dirty="0"/>
              <a:t>​</a:t>
            </a:r>
          </a:p>
          <a:p>
            <a:r>
              <a:rPr lang="es-CO" dirty="0"/>
              <a:t>Gmail está disponible para dispositivos móviles, aunque Gmail </a:t>
            </a:r>
            <a:r>
              <a:rPr lang="es-CO" dirty="0" err="1"/>
              <a:t>mobile</a:t>
            </a:r>
            <a:r>
              <a:rPr lang="es-CO" dirty="0"/>
              <a:t> no presenta todas las características del servicio tradicional. Además de acceso por el navegador de un teléfono móvil, existe una aplicación </a:t>
            </a:r>
            <a:r>
              <a:rPr lang="es-CO" dirty="0">
                <a:hlinkClick r:id="rId19" tooltip="Java ME"/>
              </a:rPr>
              <a:t>Java</a:t>
            </a:r>
            <a:r>
              <a:rPr lang="es-CO" dirty="0"/>
              <a:t> para gran cantidad de teléfonos compatibles.</a:t>
            </a:r>
          </a:p>
          <a:p>
            <a:r>
              <a:rPr lang="es-CO" dirty="0"/>
              <a:t>Soporta los navegadores Internet Explorer, Mozilla Firefox, Safari, K-</a:t>
            </a:r>
            <a:r>
              <a:rPr lang="es-CO" dirty="0" err="1"/>
              <a:t>Meleon</a:t>
            </a:r>
            <a:r>
              <a:rPr lang="es-CO" dirty="0"/>
              <a:t>, Opera, </a:t>
            </a:r>
            <a:r>
              <a:rPr lang="es-CO" dirty="0">
                <a:hlinkClick r:id="rId20" tooltip="Google Chrome"/>
              </a:rPr>
              <a:t>Google Chrome</a:t>
            </a:r>
            <a:r>
              <a:rPr lang="es-CO" dirty="0"/>
              <a:t>, con soporte parcial para el navegador AOL y </a:t>
            </a:r>
            <a:r>
              <a:rPr lang="es-CO" dirty="0" err="1">
                <a:hlinkClick r:id="rId21" tooltip="Konqueror"/>
              </a:rPr>
              <a:t>Konqueror</a:t>
            </a:r>
            <a:r>
              <a:rPr lang="es-CO" dirty="0"/>
              <a:t>.</a:t>
            </a:r>
          </a:p>
          <a:p>
            <a:r>
              <a:rPr lang="es-CO" dirty="0"/>
              <a:t>No puede leer archivos </a:t>
            </a:r>
            <a:r>
              <a:rPr lang="es-CO" dirty="0" err="1">
                <a:hlinkClick r:id="rId22" tooltip="OpenDocument"/>
              </a:rPr>
              <a:t>OpenDocument</a:t>
            </a:r>
            <a:r>
              <a:rPr lang="es-CO" dirty="0"/>
              <a:t>, aunque sí pueden verse en </a:t>
            </a:r>
            <a:r>
              <a:rPr lang="es-CO" dirty="0">
                <a:hlinkClick r:id="rId23" tooltip="Google Docs"/>
              </a:rPr>
              <a:t>Google Docs</a:t>
            </a:r>
            <a:r>
              <a:rPr lang="es-CO" dirty="0"/>
              <a:t>.</a:t>
            </a:r>
          </a:p>
          <a:p>
            <a:endParaRPr lang="es-CO" dirty="0"/>
          </a:p>
        </p:txBody>
      </p:sp>
    </p:spTree>
    <p:extLst>
      <p:ext uri="{BB962C8B-B14F-4D97-AF65-F5344CB8AC3E}">
        <p14:creationId xmlns:p14="http://schemas.microsoft.com/office/powerpoint/2010/main" val="612749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QUE ES</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92500" lnSpcReduction="20000"/>
          </a:bodyPr>
          <a:lstStyle/>
          <a:p>
            <a:pPr marL="0" indent="0">
              <a:buNone/>
            </a:pPr>
            <a:endParaRPr lang="es-CO" dirty="0"/>
          </a:p>
          <a:p>
            <a:r>
              <a:rPr lang="es-CO" dirty="0"/>
              <a:t>El </a:t>
            </a:r>
            <a:r>
              <a:rPr lang="es-CO" b="1" dirty="0"/>
              <a:t>correo electrónico</a:t>
            </a:r>
            <a:r>
              <a:rPr lang="es-CO" dirty="0"/>
              <a:t> (en </a:t>
            </a:r>
            <a:r>
              <a:rPr lang="es-CO" dirty="0">
                <a:hlinkClick r:id="rId2" tooltip="Idioma inglés"/>
              </a:rPr>
              <a:t>inglés</a:t>
            </a:r>
            <a:r>
              <a:rPr lang="es-CO" dirty="0"/>
              <a:t>: </a:t>
            </a:r>
            <a:r>
              <a:rPr lang="es-CO" i="1" dirty="0" err="1"/>
              <a:t>electronic</a:t>
            </a:r>
            <a:r>
              <a:rPr lang="es-CO" i="1" dirty="0"/>
              <a:t> mail</a:t>
            </a:r>
            <a:r>
              <a:rPr lang="es-CO" dirty="0"/>
              <a:t>, comúnmente abreviado </a:t>
            </a:r>
            <a:r>
              <a:rPr lang="es-CO" i="1" dirty="0"/>
              <a:t>e-mail</a:t>
            </a:r>
            <a:r>
              <a:rPr lang="es-CO" dirty="0"/>
              <a:t> o </a:t>
            </a:r>
            <a:r>
              <a:rPr lang="es-CO" i="1" dirty="0"/>
              <a:t>email</a:t>
            </a:r>
            <a:r>
              <a:rPr lang="es-CO" dirty="0"/>
              <a:t>)</a:t>
            </a:r>
            <a:r>
              <a:rPr lang="es-CO" baseline="30000" dirty="0">
                <a:hlinkClick r:id="rId3"/>
              </a:rPr>
              <a:t>4</a:t>
            </a:r>
            <a:r>
              <a:rPr lang="es-CO" dirty="0"/>
              <a:t>​</a:t>
            </a:r>
            <a:r>
              <a:rPr lang="es-CO" baseline="30000" dirty="0">
                <a:hlinkClick r:id="rId4"/>
              </a:rPr>
              <a:t>5</a:t>
            </a:r>
            <a:r>
              <a:rPr lang="es-CO" dirty="0"/>
              <a:t>​ es un </a:t>
            </a:r>
            <a:r>
              <a:rPr lang="es-CO" dirty="0">
                <a:hlinkClick r:id="rId5" tooltip="Servicio de red"/>
              </a:rPr>
              <a:t>servicio de red</a:t>
            </a:r>
            <a:r>
              <a:rPr lang="es-CO" dirty="0"/>
              <a:t> que permite a los usuarios enviar y recibir mensajes (también denominados </a:t>
            </a:r>
            <a:r>
              <a:rPr lang="es-CO" i="1" dirty="0">
                <a:hlinkClick r:id="rId6" tooltip="Mensaje"/>
              </a:rPr>
              <a:t>mensajes</a:t>
            </a:r>
            <a:r>
              <a:rPr lang="es-CO" i="1" dirty="0"/>
              <a:t> electrónicos</a:t>
            </a:r>
            <a:r>
              <a:rPr lang="es-CO" dirty="0"/>
              <a:t> o </a:t>
            </a:r>
            <a:r>
              <a:rPr lang="es-CO" i="1" dirty="0"/>
              <a:t>cartas digitales</a:t>
            </a:r>
            <a:r>
              <a:rPr lang="es-CO" dirty="0"/>
              <a:t>) mediante </a:t>
            </a:r>
            <a:r>
              <a:rPr lang="es-CO" u="sng" dirty="0">
                <a:hlinkClick r:id="rId7"/>
              </a:rPr>
              <a:t>redes de comunicación electrónica</a:t>
            </a:r>
            <a:endParaRPr lang="es-CO" dirty="0"/>
          </a:p>
          <a:p>
            <a:r>
              <a:rPr lang="es-CO" dirty="0"/>
              <a:t>El </a:t>
            </a:r>
            <a:r>
              <a:rPr lang="es-CO" dirty="0">
                <a:hlinkClick r:id="rId8" tooltip="Arroba (símbolo)"/>
              </a:rPr>
              <a:t>símbolo </a:t>
            </a:r>
            <a:r>
              <a:rPr lang="es-CO" dirty="0" err="1">
                <a:hlinkClick r:id="rId8" tooltip="Arroba (símbolo)"/>
              </a:rPr>
              <a:t>arroba</a:t>
            </a:r>
            <a:r>
              <a:rPr lang="es-CO" dirty="0" err="1"/>
              <a:t>forma</a:t>
            </a:r>
            <a:r>
              <a:rPr lang="es-CO" dirty="0"/>
              <a:t> parte de todos los correos electrónicos y está especificada en la norma </a:t>
            </a:r>
            <a:r>
              <a:rPr lang="es-CO" dirty="0">
                <a:hlinkClick r:id="rId9"/>
              </a:rPr>
              <a:t>RFC 5321</a:t>
            </a:r>
            <a:r>
              <a:rPr lang="es-CO" dirty="0"/>
              <a:t>.</a:t>
            </a:r>
            <a:r>
              <a:rPr lang="es-CO" baseline="30000" dirty="0">
                <a:hlinkClick r:id="rId10"/>
              </a:rPr>
              <a:t>1</a:t>
            </a:r>
            <a:endParaRPr lang="es-CO" dirty="0"/>
          </a:p>
        </p:txBody>
      </p:sp>
    </p:spTree>
    <p:extLst>
      <p:ext uri="{BB962C8B-B14F-4D97-AF65-F5344CB8AC3E}">
        <p14:creationId xmlns:p14="http://schemas.microsoft.com/office/powerpoint/2010/main" val="14752914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Que es el spam</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70000" lnSpcReduction="20000"/>
          </a:bodyPr>
          <a:lstStyle/>
          <a:p>
            <a:r>
              <a:rPr lang="es-CO" dirty="0"/>
              <a:t>Los términos </a:t>
            </a:r>
            <a:r>
              <a:rPr lang="es-CO" b="1" dirty="0"/>
              <a:t>correo basura</a:t>
            </a:r>
            <a:r>
              <a:rPr lang="es-CO" dirty="0"/>
              <a:t> y </a:t>
            </a:r>
            <a:r>
              <a:rPr lang="es-CO" b="1" dirty="0"/>
              <a:t>mensaje basura</a:t>
            </a:r>
            <a:r>
              <a:rPr lang="es-CO" dirty="0"/>
              <a:t> hacen referencia a los mensajes no solicitados, no deseados o con remitente no conocido (correo anónimo), habitualmente de tipo </a:t>
            </a:r>
            <a:r>
              <a:rPr lang="es-CO" dirty="0">
                <a:hlinkClick r:id="rId2" tooltip="Publicidad"/>
              </a:rPr>
              <a:t>publicitario</a:t>
            </a:r>
            <a:r>
              <a:rPr lang="es-CO" dirty="0"/>
              <a:t>, generalmente son enviados en grandes cantidades (incluso masivas) que perjudican de alguna o varias maneras al receptor. La acción de enviar dichos mensajes se denomina </a:t>
            </a:r>
            <a:r>
              <a:rPr lang="es-CO" i="1" dirty="0" err="1"/>
              <a:t>spamming</a:t>
            </a:r>
            <a:r>
              <a:rPr lang="es-CO" dirty="0"/>
              <a:t>. La palabra equivalente en inglés, </a:t>
            </a:r>
            <a:r>
              <a:rPr lang="es-CO" b="1" i="1" dirty="0"/>
              <a:t>spam</a:t>
            </a:r>
            <a:r>
              <a:rPr lang="es-CO" dirty="0"/>
              <a:t>, proviene de la época de la </a:t>
            </a:r>
            <a:r>
              <a:rPr lang="es-CO" dirty="0">
                <a:hlinkClick r:id="rId3" tooltip="Segunda guerra mundial"/>
              </a:rPr>
              <a:t>Segunda Guerra Mundial</a:t>
            </a:r>
            <a:r>
              <a:rPr lang="es-CO" dirty="0"/>
              <a:t>, cuando los familiares de los soldados en guerra les enviaban comida enlatada; entre estas comidas enlatadas se encontraba una carne enlatada llamada </a:t>
            </a:r>
            <a:r>
              <a:rPr lang="es-CO" i="1" dirty="0">
                <a:hlinkClick r:id="rId4" tooltip="Spam (alimento)"/>
              </a:rPr>
              <a:t>spam</a:t>
            </a:r>
            <a:r>
              <a:rPr lang="es-CO" dirty="0"/>
              <a:t>, que en los </a:t>
            </a:r>
            <a:r>
              <a:rPr lang="es-CO" dirty="0">
                <a:hlinkClick r:id="rId5" tooltip="Estados Unidos"/>
              </a:rPr>
              <a:t>Estados Unidos</a:t>
            </a:r>
            <a:r>
              <a:rPr lang="es-CO" dirty="0"/>
              <a:t> era y sigue siendo muy común.</a:t>
            </a:r>
            <a:r>
              <a:rPr lang="es-CO" baseline="30000" dirty="0">
                <a:hlinkClick r:id="rId6"/>
              </a:rPr>
              <a:t>1</a:t>
            </a:r>
            <a:r>
              <a:rPr lang="es-CO" dirty="0"/>
              <a:t>​</a:t>
            </a:r>
            <a:r>
              <a:rPr lang="es-CO" baseline="30000" dirty="0">
                <a:hlinkClick r:id="rId7"/>
              </a:rPr>
              <a:t>2</a:t>
            </a:r>
            <a:r>
              <a:rPr lang="es-CO" dirty="0"/>
              <a:t>​ Este término comenzó a usarse en la </a:t>
            </a:r>
            <a:r>
              <a:rPr lang="es-CO" dirty="0">
                <a:hlinkClick r:id="rId8" tooltip="Informática"/>
              </a:rPr>
              <a:t>informática</a:t>
            </a:r>
            <a:r>
              <a:rPr lang="es-CO" dirty="0"/>
              <a:t> décadas más tarde al popularizarse, gracias a un </a:t>
            </a:r>
            <a:r>
              <a:rPr lang="es-CO" i="1" dirty="0">
                <a:hlinkClick r:id="rId9" tooltip="Sketch"/>
              </a:rPr>
              <a:t>sketch</a:t>
            </a:r>
            <a:r>
              <a:rPr lang="es-CO" dirty="0"/>
              <a:t> de </a:t>
            </a:r>
            <a:r>
              <a:rPr lang="es-CO" dirty="0">
                <a:hlinkClick r:id="rId10" tooltip="1970"/>
              </a:rPr>
              <a:t>1970</a:t>
            </a:r>
            <a:r>
              <a:rPr lang="es-CO" dirty="0"/>
              <a:t> del grupo de comediantes británicos </a:t>
            </a:r>
            <a:r>
              <a:rPr lang="es-CO" dirty="0" err="1">
                <a:hlinkClick r:id="rId11" tooltip="Monty Python"/>
              </a:rPr>
              <a:t>Monty</a:t>
            </a:r>
            <a:r>
              <a:rPr lang="es-CO" dirty="0">
                <a:hlinkClick r:id="rId11" tooltip="Monty Python"/>
              </a:rPr>
              <a:t> Python</a:t>
            </a:r>
            <a:r>
              <a:rPr lang="es-CO" dirty="0"/>
              <a:t>, en su serie de televisión </a:t>
            </a:r>
            <a:r>
              <a:rPr lang="es-CO" i="1" dirty="0" err="1">
                <a:hlinkClick r:id="rId12" tooltip="Monty Python's Flying Circus"/>
              </a:rPr>
              <a:t>Monty</a:t>
            </a:r>
            <a:r>
              <a:rPr lang="es-CO" i="1" dirty="0">
                <a:hlinkClick r:id="rId12" tooltip="Monty Python's Flying Circus"/>
              </a:rPr>
              <a:t> </a:t>
            </a:r>
            <a:r>
              <a:rPr lang="es-CO" i="1" dirty="0" err="1">
                <a:hlinkClick r:id="rId12" tooltip="Monty Python's Flying Circus"/>
              </a:rPr>
              <a:t>Python's</a:t>
            </a:r>
            <a:r>
              <a:rPr lang="es-CO" i="1" dirty="0">
                <a:hlinkClick r:id="rId12" tooltip="Monty Python's Flying Circus"/>
              </a:rPr>
              <a:t> </a:t>
            </a:r>
            <a:r>
              <a:rPr lang="es-CO" i="1" dirty="0" err="1">
                <a:hlinkClick r:id="rId12" tooltip="Monty Python's Flying Circus"/>
              </a:rPr>
              <a:t>Flying</a:t>
            </a:r>
            <a:r>
              <a:rPr lang="es-CO" i="1" dirty="0">
                <a:hlinkClick r:id="rId12" tooltip="Monty Python's Flying Circus"/>
              </a:rPr>
              <a:t> </a:t>
            </a:r>
            <a:r>
              <a:rPr lang="es-CO" i="1" dirty="0" err="1">
                <a:hlinkClick r:id="rId12" tooltip="Monty Python's Flying Circus"/>
              </a:rPr>
              <a:t>Circus</a:t>
            </a:r>
            <a:r>
              <a:rPr lang="es-CO" dirty="0"/>
              <a:t>, en el que se incluía </a:t>
            </a:r>
            <a:r>
              <a:rPr lang="es-CO" i="1" dirty="0"/>
              <a:t>spam</a:t>
            </a:r>
            <a:r>
              <a:rPr lang="es-CO" dirty="0"/>
              <a:t> en todos los platos.</a:t>
            </a:r>
            <a:r>
              <a:rPr lang="es-CO" baseline="30000" dirty="0">
                <a:hlinkClick r:id="rId13"/>
              </a:rPr>
              <a:t>3</a:t>
            </a:r>
            <a:r>
              <a:rPr lang="es-CO" dirty="0"/>
              <a:t>​</a:t>
            </a:r>
            <a:endParaRPr lang="es-CO" dirty="0"/>
          </a:p>
        </p:txBody>
      </p:sp>
    </p:spTree>
    <p:extLst>
      <p:ext uri="{BB962C8B-B14F-4D97-AF65-F5344CB8AC3E}">
        <p14:creationId xmlns:p14="http://schemas.microsoft.com/office/powerpoint/2010/main" val="408649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antispam</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85000" lnSpcReduction="20000"/>
          </a:bodyPr>
          <a:lstStyle/>
          <a:p>
            <a:r>
              <a:rPr lang="es-CO" b="1" dirty="0"/>
              <a:t>Anti-spam</a:t>
            </a:r>
            <a:r>
              <a:rPr lang="es-CO" dirty="0"/>
              <a:t>[</a:t>
            </a:r>
            <a:r>
              <a:rPr lang="es-CO" dirty="0">
                <a:hlinkClick r:id="rId2" tooltip="Editar sección: Anti-spam"/>
              </a:rPr>
              <a:t>editar</a:t>
            </a:r>
            <a:r>
              <a:rPr lang="es-CO" dirty="0"/>
              <a:t>]</a:t>
            </a:r>
            <a:endParaRPr lang="es-CO" b="1" dirty="0"/>
          </a:p>
          <a:p>
            <a:r>
              <a:rPr lang="es-CO" dirty="0"/>
              <a:t>Las funciones del filtrado anti-spam de Gmail tiene un controlador de sistema comunitario: cuando un usuario de Gmail marca un correo electrónico como spam, esta acción provee información para ayudar al sistema a identificar mensajes similares para todos los usuarios de Gmail en el futuro.</a:t>
            </a:r>
            <a:r>
              <a:rPr lang="es-CO" baseline="30000" dirty="0">
                <a:hlinkClick r:id="rId3"/>
              </a:rPr>
              <a:t>14</a:t>
            </a:r>
            <a:r>
              <a:rPr lang="es-CO" dirty="0"/>
              <a:t>​ Los usuarios pueden ajustar el sistema para permitir que un correo marcado como spam pueda ser manejado de una manera en particular.</a:t>
            </a:r>
            <a:r>
              <a:rPr lang="es-CO" baseline="30000" dirty="0">
                <a:hlinkClick r:id="rId4"/>
              </a:rPr>
              <a:t>15</a:t>
            </a:r>
            <a:r>
              <a:rPr lang="es-CO" dirty="0"/>
              <a:t>​</a:t>
            </a:r>
          </a:p>
          <a:p>
            <a:r>
              <a:rPr lang="es-CO" dirty="0"/>
              <a:t>Los mensajes etiquetados como spam se borrarán automáticamente pasados 30 días.</a:t>
            </a:r>
          </a:p>
          <a:p>
            <a:endParaRPr lang="es-CO" dirty="0"/>
          </a:p>
        </p:txBody>
      </p:sp>
    </p:spTree>
    <p:extLst>
      <p:ext uri="{BB962C8B-B14F-4D97-AF65-F5344CB8AC3E}">
        <p14:creationId xmlns:p14="http://schemas.microsoft.com/office/powerpoint/2010/main" val="26031667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Gmail </a:t>
            </a:r>
            <a:r>
              <a:rPr lang="es-CO" dirty="0" err="1" smtClean="0"/>
              <a:t>tambien</a:t>
            </a:r>
            <a:r>
              <a:rPr lang="es-CO" dirty="0" smtClean="0"/>
              <a:t> da de sus </a:t>
            </a:r>
            <a:r>
              <a:rPr lang="es-CO" dirty="0" err="1" smtClean="0"/>
              <a:t>servicion</a:t>
            </a:r>
            <a:r>
              <a:rPr lang="es-CO" dirty="0" smtClean="0"/>
              <a:t> a los </a:t>
            </a:r>
            <a:r>
              <a:rPr lang="es-CO" dirty="0" err="1" smtClean="0"/>
              <a:t>dispositvos</a:t>
            </a:r>
            <a:r>
              <a:rPr lang="es-CO" dirty="0" smtClean="0"/>
              <a:t> </a:t>
            </a:r>
            <a:r>
              <a:rPr lang="es-CO" dirty="0" err="1" smtClean="0"/>
              <a:t>moviles</a:t>
            </a:r>
            <a:r>
              <a:rPr lang="es-CO" dirty="0" smtClean="0"/>
              <a:t> inteligentes y a </a:t>
            </a:r>
            <a:r>
              <a:rPr lang="es-CO" dirty="0" err="1" smtClean="0"/>
              <a:t>ipad</a:t>
            </a:r>
            <a:endParaRPr lang="es-CO" dirty="0"/>
          </a:p>
        </p:txBody>
      </p:sp>
    </p:spTree>
    <p:extLst>
      <p:ext uri="{BB962C8B-B14F-4D97-AF65-F5344CB8AC3E}">
        <p14:creationId xmlns:p14="http://schemas.microsoft.com/office/powerpoint/2010/main" val="2021050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Algunos correo web libres:</a:t>
            </a:r>
            <a:endParaRPr lang="es-CO" dirty="0"/>
          </a:p>
        </p:txBody>
      </p:sp>
      <p:sp>
        <p:nvSpPr>
          <p:cNvPr id="3" name="2 Marcador de contenido"/>
          <p:cNvSpPr>
            <a:spLocks noGrp="1"/>
          </p:cNvSpPr>
          <p:nvPr>
            <p:ph idx="1"/>
          </p:nvPr>
        </p:nvSpPr>
        <p:spPr/>
        <p:txBody>
          <a:bodyPr>
            <a:normAutofit fontScale="77500" lnSpcReduction="20000"/>
          </a:bodyPr>
          <a:lstStyle/>
          <a:p>
            <a:r>
              <a:rPr lang="es-CO" dirty="0" err="1">
                <a:hlinkClick r:id="rId2" tooltip="RoundCube"/>
              </a:rPr>
              <a:t>RoundCube</a:t>
            </a:r>
            <a:endParaRPr lang="es-CO" dirty="0"/>
          </a:p>
          <a:p>
            <a:r>
              <a:rPr lang="es-CO" dirty="0" err="1">
                <a:hlinkClick r:id="rId3" tooltip="Zimbra"/>
              </a:rPr>
              <a:t>Zimbra</a:t>
            </a:r>
            <a:endParaRPr lang="es-CO" dirty="0"/>
          </a:p>
          <a:p>
            <a:r>
              <a:rPr lang="es-CO" dirty="0" err="1">
                <a:hlinkClick r:id="rId4" tooltip="AfterLogic Webmail Lite (aún no redactado)"/>
              </a:rPr>
              <a:t>AfterLogic</a:t>
            </a:r>
            <a:r>
              <a:rPr lang="es-CO" dirty="0">
                <a:hlinkClick r:id="rId4" tooltip="AfterLogic Webmail Lite (aún no redactado)"/>
              </a:rPr>
              <a:t> </a:t>
            </a:r>
            <a:r>
              <a:rPr lang="es-CO" dirty="0" err="1">
                <a:hlinkClick r:id="rId4" tooltip="AfterLogic Webmail Lite (aún no redactado)"/>
              </a:rPr>
              <a:t>Webmail</a:t>
            </a:r>
            <a:r>
              <a:rPr lang="es-CO" dirty="0">
                <a:hlinkClick r:id="rId4" tooltip="AfterLogic Webmail Lite (aún no redactado)"/>
              </a:rPr>
              <a:t> Lite</a:t>
            </a:r>
            <a:endParaRPr lang="es-CO" dirty="0"/>
          </a:p>
          <a:p>
            <a:r>
              <a:rPr lang="es-CO" dirty="0" err="1">
                <a:hlinkClick r:id="rId5" tooltip="SquirrelMail"/>
              </a:rPr>
              <a:t>SquirrelMail</a:t>
            </a:r>
            <a:endParaRPr lang="es-CO" dirty="0"/>
          </a:p>
          <a:p>
            <a:r>
              <a:rPr lang="es-CO" dirty="0" err="1">
                <a:hlinkClick r:id="rId6" tooltip="Horde"/>
              </a:rPr>
              <a:t>Horde</a:t>
            </a:r>
            <a:endParaRPr lang="es-CO" dirty="0"/>
          </a:p>
          <a:p>
            <a:r>
              <a:rPr lang="es-CO" dirty="0" err="1">
                <a:hlinkClick r:id="rId7" tooltip="Openwebmail (aún no redactado)"/>
              </a:rPr>
              <a:t>Openwebmail</a:t>
            </a:r>
            <a:endParaRPr lang="es-CO" dirty="0"/>
          </a:p>
          <a:p>
            <a:r>
              <a:rPr lang="es-CO" dirty="0" err="1">
                <a:hlinkClick r:id="rId8" tooltip="BlogMail (aún no redactado)"/>
              </a:rPr>
              <a:t>BlogMail</a:t>
            </a:r>
            <a:endParaRPr lang="es-CO" dirty="0"/>
          </a:p>
          <a:p>
            <a:r>
              <a:rPr lang="es-CO" dirty="0" err="1">
                <a:hlinkClick r:id="rId9" tooltip="MailEnable (aún no redactado)"/>
              </a:rPr>
              <a:t>MailEnable</a:t>
            </a:r>
            <a:endParaRPr lang="es-CO" dirty="0"/>
          </a:p>
          <a:p>
            <a:r>
              <a:rPr lang="es-CO" dirty="0" err="1">
                <a:hlinkClick r:id="rId10" tooltip="Alt-N Technologies (aún no redactado)"/>
              </a:rPr>
              <a:t>Alt-N_Technologies</a:t>
            </a:r>
            <a:endParaRPr lang="es-CO" dirty="0"/>
          </a:p>
          <a:p>
            <a:r>
              <a:rPr lang="es-CO" dirty="0" err="1">
                <a:hlinkClick r:id="rId11" tooltip="AtMail (aún no redactado)"/>
              </a:rPr>
              <a:t>AtMail</a:t>
            </a:r>
            <a:endParaRPr lang="es-CO" dirty="0"/>
          </a:p>
          <a:p>
            <a:r>
              <a:rPr lang="es-CO" dirty="0" err="1">
                <a:hlinkClick r:id="rId12" tooltip="Ilohamail (aún no redactado)"/>
              </a:rPr>
              <a:t>Ilohamail</a:t>
            </a:r>
            <a:endParaRPr lang="es-CO" dirty="0"/>
          </a:p>
          <a:p>
            <a:endParaRPr lang="es-CO" dirty="0"/>
          </a:p>
        </p:txBody>
      </p:sp>
    </p:spTree>
    <p:extLst>
      <p:ext uri="{BB962C8B-B14F-4D97-AF65-F5344CB8AC3E}">
        <p14:creationId xmlns:p14="http://schemas.microsoft.com/office/powerpoint/2010/main" val="11629442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endParaRPr lang="es-CO"/>
          </a:p>
        </p:txBody>
      </p:sp>
    </p:spTree>
    <p:extLst>
      <p:ext uri="{BB962C8B-B14F-4D97-AF65-F5344CB8AC3E}">
        <p14:creationId xmlns:p14="http://schemas.microsoft.com/office/powerpoint/2010/main" val="382187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CO" dirty="0"/>
              <a:t>Los sistemas de correo electrónico se basan en un modelo de </a:t>
            </a:r>
            <a:r>
              <a:rPr lang="es-CO" dirty="0">
                <a:hlinkClick r:id="rId2" tooltip="Almacenamiento y reenvío"/>
              </a:rPr>
              <a:t>almacenamiento y reenvío</a:t>
            </a:r>
            <a:r>
              <a:rPr lang="es-CO" dirty="0"/>
              <a:t>, de modo que no es necesario que ambos extremos se encuentren conectados simultáneamente. </a:t>
            </a:r>
            <a:endParaRPr lang="es-CO" dirty="0" smtClean="0"/>
          </a:p>
          <a:p>
            <a:r>
              <a:rPr lang="es-CO" dirty="0"/>
              <a:t>Para ello se emplea un servidor de correo que hace las funciones de intermediario, guardando temporalmente los mensajes antes de enviarse a sus destinatarios.</a:t>
            </a:r>
            <a:r>
              <a:rPr lang="es-CO" baseline="30000" dirty="0">
                <a:hlinkClick r:id="rId3"/>
              </a:rPr>
              <a:t>10</a:t>
            </a:r>
            <a:r>
              <a:rPr lang="es-CO" dirty="0"/>
              <a:t>​ En </a:t>
            </a:r>
            <a:r>
              <a:rPr lang="es-CO" dirty="0">
                <a:hlinkClick r:id="rId4" tooltip="Internet"/>
              </a:rPr>
              <a:t>Internet</a:t>
            </a:r>
            <a:r>
              <a:rPr lang="es-CO" dirty="0"/>
              <a:t>, existen multitud de estos servidores, que incluyen a </a:t>
            </a:r>
            <a:r>
              <a:rPr lang="es-CO" dirty="0">
                <a:hlinkClick r:id="rId5" tooltip="Correo corporativo"/>
              </a:rPr>
              <a:t>empresas</a:t>
            </a:r>
            <a:r>
              <a:rPr lang="es-CO" dirty="0"/>
              <a:t>, </a:t>
            </a:r>
            <a:r>
              <a:rPr lang="es-CO" dirty="0">
                <a:hlinkClick r:id="rId6" tooltip="Proveedor de servicios de Internet"/>
              </a:rPr>
              <a:t>proveedores de servicios de internet</a:t>
            </a:r>
            <a:r>
              <a:rPr lang="es-CO" dirty="0"/>
              <a:t> y proveedores de correo tanto libres como de pago.</a:t>
            </a:r>
          </a:p>
        </p:txBody>
      </p:sp>
    </p:spTree>
    <p:extLst>
      <p:ext uri="{BB962C8B-B14F-4D97-AF65-F5344CB8AC3E}">
        <p14:creationId xmlns:p14="http://schemas.microsoft.com/office/powerpoint/2010/main" val="848204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ORIGEN</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92500" lnSpcReduction="20000"/>
          </a:bodyPr>
          <a:lstStyle/>
          <a:p>
            <a:r>
              <a:rPr lang="es-CO" dirty="0"/>
              <a:t>El correo electrónico es anterior a la creación de </a:t>
            </a:r>
            <a:r>
              <a:rPr lang="es-CO" dirty="0">
                <a:hlinkClick r:id="rId2" tooltip="Internet"/>
              </a:rPr>
              <a:t>Internet</a:t>
            </a:r>
            <a:r>
              <a:rPr lang="es-CO" dirty="0"/>
              <a:t>. El primer antecedente data de 1962, cuando el </a:t>
            </a:r>
            <a:r>
              <a:rPr lang="es-CO" dirty="0">
                <a:hlinkClick r:id="rId3" tooltip="MIT"/>
              </a:rPr>
              <a:t>Massachusetts </a:t>
            </a:r>
            <a:r>
              <a:rPr lang="es-CO" dirty="0" err="1">
                <a:hlinkClick r:id="rId3" tooltip="MIT"/>
              </a:rPr>
              <a:t>Institute</a:t>
            </a:r>
            <a:r>
              <a:rPr lang="es-CO" dirty="0">
                <a:hlinkClick r:id="rId3" tooltip="MIT"/>
              </a:rPr>
              <a:t> of </a:t>
            </a:r>
            <a:r>
              <a:rPr lang="es-CO" dirty="0" err="1">
                <a:hlinkClick r:id="rId3" tooltip="MIT"/>
              </a:rPr>
              <a:t>Technology</a:t>
            </a:r>
            <a:r>
              <a:rPr lang="es-CO" dirty="0"/>
              <a:t> adquirió una computadora de </a:t>
            </a:r>
            <a:r>
              <a:rPr lang="es-CO" dirty="0">
                <a:hlinkClick r:id="rId4" tooltip="Tiempo compartido"/>
              </a:rPr>
              <a:t>tiempo compartido</a:t>
            </a:r>
            <a:r>
              <a:rPr lang="es-CO" dirty="0"/>
              <a:t> modelo </a:t>
            </a:r>
            <a:r>
              <a:rPr lang="es-CO" dirty="0">
                <a:hlinkClick r:id="rId5" tooltip="IBM 7090"/>
              </a:rPr>
              <a:t>IBM 7090</a:t>
            </a:r>
            <a:r>
              <a:rPr lang="es-CO" dirty="0"/>
              <a:t> (actualizado en 1963 a un IBM 7094) que permitía a varios usuarios iniciar sesión desde </a:t>
            </a:r>
            <a:r>
              <a:rPr lang="es-CO" dirty="0">
                <a:hlinkClick r:id="rId6" tooltip="Terminal de computadora"/>
              </a:rPr>
              <a:t>terminales</a:t>
            </a:r>
            <a:r>
              <a:rPr lang="es-CO" dirty="0"/>
              <a:t> remotas, y así guardar archivos en el disco. Este sistema se utilizó informalmente para intercambiar mensajes, pero ya en </a:t>
            </a:r>
            <a:r>
              <a:rPr lang="es-CO" dirty="0">
                <a:hlinkClick r:id="rId7" tooltip="1965"/>
              </a:rPr>
              <a:t>1965</a:t>
            </a:r>
            <a:r>
              <a:rPr lang="es-CO" dirty="0"/>
              <a:t> se desarrolló el servicio MAIL, que facilitaba el envío de mensajes entre los usuarios de esta máquina.</a:t>
            </a:r>
            <a:r>
              <a:rPr lang="es-CO" baseline="30000" dirty="0">
                <a:hlinkClick r:id="rId8"/>
              </a:rPr>
              <a:t>11</a:t>
            </a:r>
            <a:r>
              <a:rPr lang="es-CO" dirty="0"/>
              <a:t>​</a:t>
            </a:r>
          </a:p>
        </p:txBody>
      </p:sp>
    </p:spTree>
    <p:extLst>
      <p:ext uri="{BB962C8B-B14F-4D97-AF65-F5344CB8AC3E}">
        <p14:creationId xmlns:p14="http://schemas.microsoft.com/office/powerpoint/2010/main" val="941123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PRIMER MENSAJE</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92500" lnSpcReduction="20000"/>
          </a:bodyPr>
          <a:lstStyle/>
          <a:p>
            <a:r>
              <a:rPr lang="es-CO" dirty="0"/>
              <a:t>El primer mensaje de correo electrónico genuinamente enviado a través de una </a:t>
            </a:r>
            <a:r>
              <a:rPr lang="es-CO" dirty="0">
                <a:hlinkClick r:id="rId2" tooltip="Red de computadoras"/>
              </a:rPr>
              <a:t>red</a:t>
            </a:r>
            <a:r>
              <a:rPr lang="es-CO" dirty="0"/>
              <a:t> data del año </a:t>
            </a:r>
            <a:r>
              <a:rPr lang="es-CO" dirty="0">
                <a:hlinkClick r:id="rId3" tooltip="1971"/>
              </a:rPr>
              <a:t>1971</a:t>
            </a:r>
            <a:r>
              <a:rPr lang="es-CO" dirty="0"/>
              <a:t>. El mensaje, que contenía únicamente el texto «QWERTYUIOP», se envió a través de la red </a:t>
            </a:r>
            <a:r>
              <a:rPr lang="es-CO" dirty="0">
                <a:hlinkClick r:id="rId4" tooltip="ARPANET"/>
              </a:rPr>
              <a:t>ARPANET</a:t>
            </a:r>
            <a:r>
              <a:rPr lang="es-CO" dirty="0"/>
              <a:t>, aunque las máquinas estaban físicamente una junto a la otra. La idea del correo electrónico sobre redes se debe a </a:t>
            </a:r>
            <a:r>
              <a:rPr lang="es-CO" dirty="0" err="1">
                <a:hlinkClick r:id="rId5" tooltip="Ray Tomlinson"/>
              </a:rPr>
              <a:t>Ray</a:t>
            </a:r>
            <a:r>
              <a:rPr lang="es-CO" dirty="0">
                <a:hlinkClick r:id="rId5" tooltip="Ray Tomlinson"/>
              </a:rPr>
              <a:t> </a:t>
            </a:r>
            <a:r>
              <a:rPr lang="es-CO" dirty="0" err="1">
                <a:hlinkClick r:id="rId5" tooltip="Ray Tomlinson"/>
              </a:rPr>
              <a:t>Tomlinson</a:t>
            </a:r>
            <a:r>
              <a:rPr lang="es-CO" dirty="0"/>
              <a:t>, quien utilizó el </a:t>
            </a:r>
            <a:r>
              <a:rPr lang="es-CO" dirty="0">
                <a:hlinkClick r:id="rId6" tooltip="Protocolo de comunicaciones"/>
              </a:rPr>
              <a:t>protocolo</a:t>
            </a:r>
            <a:r>
              <a:rPr lang="es-CO" dirty="0"/>
              <a:t> experimental </a:t>
            </a:r>
            <a:r>
              <a:rPr lang="es-CO" i="1" dirty="0"/>
              <a:t>CYPNET</a:t>
            </a:r>
            <a:r>
              <a:rPr lang="es-CO" dirty="0"/>
              <a:t> para enviar por red los mensajes, que hasta ese momento solo comunicaban a los usuarios de una misma </a:t>
            </a:r>
            <a:r>
              <a:rPr lang="es-CO" dirty="0">
                <a:hlinkClick r:id="rId7" tooltip="Computadora"/>
              </a:rPr>
              <a:t>computadora</a:t>
            </a:r>
            <a:r>
              <a:rPr lang="es-CO" dirty="0"/>
              <a:t>.</a:t>
            </a:r>
            <a:r>
              <a:rPr lang="es-CO" baseline="30000" dirty="0">
                <a:hlinkClick r:id="rId8"/>
              </a:rPr>
              <a:t>12</a:t>
            </a:r>
            <a:r>
              <a:rPr lang="es-CO" dirty="0"/>
              <a:t>​</a:t>
            </a:r>
          </a:p>
        </p:txBody>
      </p:sp>
    </p:spTree>
    <p:extLst>
      <p:ext uri="{BB962C8B-B14F-4D97-AF65-F5344CB8AC3E}">
        <p14:creationId xmlns:p14="http://schemas.microsoft.com/office/powerpoint/2010/main" val="3454128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DIRECCION DE CORREO ELECTRONICO</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55000" lnSpcReduction="20000"/>
          </a:bodyPr>
          <a:lstStyle/>
          <a:p>
            <a:r>
              <a:rPr lang="es-CO" dirty="0"/>
              <a:t>Para poder enviar o recibir mensajes de un correo electrónico es necesario disponer de una </a:t>
            </a:r>
            <a:r>
              <a:rPr lang="es-CO" dirty="0">
                <a:hlinkClick r:id="rId2" tooltip="Cuenta de usuario"/>
              </a:rPr>
              <a:t>cuenta</a:t>
            </a:r>
            <a:r>
              <a:rPr lang="es-CO" dirty="0"/>
              <a:t> de correo. Dicha cuenta es un buzón virtual identificado por una dirección de correo electrónico de la forma «Juan.Nadie@ejemplo.com». Cada dirección se compone de una parte local (en este caso </a:t>
            </a:r>
            <a:r>
              <a:rPr lang="es-CO" i="1" dirty="0" err="1"/>
              <a:t>Juan.Nadie</a:t>
            </a:r>
            <a:r>
              <a:rPr lang="es-CO" dirty="0"/>
              <a:t>), el símbolo separador </a:t>
            </a:r>
            <a:r>
              <a:rPr lang="es-CO" dirty="0">
                <a:hlinkClick r:id="rId3" tooltip="Arroba (símbolo)"/>
              </a:rPr>
              <a:t>@</a:t>
            </a:r>
            <a:r>
              <a:rPr lang="es-CO" dirty="0"/>
              <a:t> y una parte que identifica un </a:t>
            </a:r>
            <a:r>
              <a:rPr lang="es-CO" dirty="0">
                <a:hlinkClick r:id="rId4" tooltip="Dominio de internet"/>
              </a:rPr>
              <a:t>dominio</a:t>
            </a:r>
            <a:r>
              <a:rPr lang="es-CO" dirty="0"/>
              <a:t> (en este caso </a:t>
            </a:r>
            <a:r>
              <a:rPr lang="es-CO" i="1" dirty="0"/>
              <a:t>ejemplo.com</a:t>
            </a:r>
            <a:r>
              <a:rPr lang="es-CO" dirty="0"/>
              <a:t>).</a:t>
            </a:r>
            <a:r>
              <a:rPr lang="es-CO" baseline="30000" dirty="0">
                <a:hlinkClick r:id="rId5"/>
              </a:rPr>
              <a:t>16</a:t>
            </a:r>
            <a:r>
              <a:rPr lang="es-CO" dirty="0"/>
              <a:t>​</a:t>
            </a:r>
          </a:p>
          <a:p>
            <a:r>
              <a:rPr lang="es-CO" dirty="0"/>
              <a:t>Existen diversos modos de obtener una cuenta de correo electrónico:</a:t>
            </a:r>
          </a:p>
          <a:p>
            <a:r>
              <a:rPr lang="es-CO" dirty="0"/>
              <a:t>las empresas y administraciones suelen proporcionar una cuenta de </a:t>
            </a:r>
            <a:r>
              <a:rPr lang="es-CO" dirty="0">
                <a:hlinkClick r:id="rId6" tooltip="Correo corporativo"/>
              </a:rPr>
              <a:t>correo corporativo</a:t>
            </a:r>
            <a:r>
              <a:rPr lang="es-CO" dirty="0"/>
              <a:t> a sus empleados.</a:t>
            </a:r>
          </a:p>
          <a:p>
            <a:r>
              <a:rPr lang="es-CO" dirty="0"/>
              <a:t>los </a:t>
            </a:r>
            <a:r>
              <a:rPr lang="es-CO" dirty="0">
                <a:hlinkClick r:id="rId7" tooltip="Centros educativos"/>
              </a:rPr>
              <a:t>centros educativos</a:t>
            </a:r>
            <a:r>
              <a:rPr lang="es-CO" dirty="0"/>
              <a:t>, especialmente los </a:t>
            </a:r>
            <a:r>
              <a:rPr lang="es-CO" dirty="0">
                <a:hlinkClick r:id="rId8" tooltip="Universidad"/>
              </a:rPr>
              <a:t>universitarios</a:t>
            </a:r>
            <a:r>
              <a:rPr lang="es-CO" dirty="0"/>
              <a:t>, hacen lo propio con empleados y alumnos.</a:t>
            </a:r>
          </a:p>
          <a:p>
            <a:r>
              <a:rPr lang="es-CO" dirty="0"/>
              <a:t>en el ámbito doméstico, los </a:t>
            </a:r>
            <a:r>
              <a:rPr lang="es-CO" dirty="0">
                <a:hlinkClick r:id="rId9" tooltip="Proveedor de servicios de internet"/>
              </a:rPr>
              <a:t>proveedores de servicios de internet</a:t>
            </a:r>
            <a:r>
              <a:rPr lang="es-CO" dirty="0"/>
              <a:t> suelen facilitar una o varias cuentas por cada contrato.</a:t>
            </a:r>
          </a:p>
          <a:p>
            <a:r>
              <a:rPr lang="es-CO" dirty="0"/>
              <a:t>existen proveedores de correo que proporcionan este servicio a cambio de una cuota.</a:t>
            </a:r>
          </a:p>
          <a:p>
            <a:r>
              <a:rPr lang="es-CO" dirty="0"/>
              <a:t>finalmente, es posible obtener gratuitamente una cuenta de correo en servicios tales como </a:t>
            </a:r>
            <a:r>
              <a:rPr lang="es-CO" dirty="0" err="1">
                <a:hlinkClick r:id="rId10" tooltip="GMail"/>
              </a:rPr>
              <a:t>GMail</a:t>
            </a:r>
            <a:r>
              <a:rPr lang="es-CO" dirty="0"/>
              <a:t>, </a:t>
            </a:r>
            <a:r>
              <a:rPr lang="es-CO" dirty="0" err="1">
                <a:hlinkClick r:id="rId11" tooltip="Yahoo Mail"/>
              </a:rPr>
              <a:t>Yahoo</a:t>
            </a:r>
            <a:r>
              <a:rPr lang="es-CO" dirty="0">
                <a:hlinkClick r:id="rId11" tooltip="Yahoo Mail"/>
              </a:rPr>
              <a:t> Mail</a:t>
            </a:r>
            <a:r>
              <a:rPr lang="es-CO" dirty="0"/>
              <a:t>, </a:t>
            </a:r>
            <a:r>
              <a:rPr lang="es-CO" dirty="0">
                <a:hlinkClick r:id="rId12" tooltip="Outlook.com"/>
              </a:rPr>
              <a:t>Outlook.com</a:t>
            </a:r>
            <a:r>
              <a:rPr lang="es-CO" dirty="0"/>
              <a:t> y muchos otros.</a:t>
            </a:r>
          </a:p>
          <a:p>
            <a:endParaRPr lang="es-CO" dirty="0"/>
          </a:p>
        </p:txBody>
      </p:sp>
    </p:spTree>
    <p:extLst>
      <p:ext uri="{BB962C8B-B14F-4D97-AF65-F5344CB8AC3E}">
        <p14:creationId xmlns:p14="http://schemas.microsoft.com/office/powerpoint/2010/main" val="1933625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FUNCIONAMIENTO</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47500" lnSpcReduction="20000"/>
          </a:bodyPr>
          <a:lstStyle/>
          <a:p>
            <a:r>
              <a:rPr lang="es-CO" dirty="0"/>
              <a:t>otros.</a:t>
            </a:r>
          </a:p>
          <a:p>
            <a:r>
              <a:rPr lang="es-CO" dirty="0"/>
              <a:t>Funcionamiento[</a:t>
            </a:r>
            <a:r>
              <a:rPr lang="es-CO" dirty="0">
                <a:hlinkClick r:id="rId2" tooltip="Editar sección: Funcionamiento"/>
              </a:rPr>
              <a:t>editar</a:t>
            </a:r>
            <a:r>
              <a:rPr lang="es-CO" dirty="0"/>
              <a:t>]</a:t>
            </a:r>
          </a:p>
          <a:p>
            <a:r>
              <a:rPr lang="es-CO" dirty="0"/>
              <a:t>Esquema de funcionamiento del correo electrónico mediante los protocolos </a:t>
            </a:r>
            <a:r>
              <a:rPr lang="es-CO" dirty="0" err="1">
                <a:hlinkClick r:id="rId3" tooltip="SMTP"/>
              </a:rPr>
              <a:t>SMTP</a:t>
            </a:r>
            <a:r>
              <a:rPr lang="es-CO" dirty="0" err="1"/>
              <a:t>y</a:t>
            </a:r>
            <a:r>
              <a:rPr lang="es-CO" dirty="0"/>
              <a:t> </a:t>
            </a:r>
            <a:r>
              <a:rPr lang="es-CO" dirty="0">
                <a:hlinkClick r:id="rId4" tooltip="POP3"/>
              </a:rPr>
              <a:t>POP3</a:t>
            </a:r>
            <a:r>
              <a:rPr lang="es-CO" dirty="0"/>
              <a:t>.</a:t>
            </a:r>
          </a:p>
          <a:p>
            <a:r>
              <a:rPr lang="es-CO" dirty="0"/>
              <a:t>En el ejemplo ficticio descrito por la figura, </a:t>
            </a:r>
            <a:r>
              <a:rPr lang="es-CO" b="1" dirty="0"/>
              <a:t>Ana</a:t>
            </a:r>
            <a:r>
              <a:rPr lang="es-CO" dirty="0"/>
              <a:t> (</a:t>
            </a:r>
            <a:r>
              <a:rPr lang="es-CO" i="1" dirty="0"/>
              <a:t>ana@a.org</a:t>
            </a:r>
            <a:r>
              <a:rPr lang="es-CO" dirty="0"/>
              <a:t>) envía un correo electrónico a </a:t>
            </a:r>
            <a:r>
              <a:rPr lang="es-CO" b="1" dirty="0"/>
              <a:t>Bea</a:t>
            </a:r>
            <a:r>
              <a:rPr lang="es-CO" dirty="0"/>
              <a:t> (</a:t>
            </a:r>
            <a:r>
              <a:rPr lang="es-CO" i="1" dirty="0"/>
              <a:t>bea@b.com</a:t>
            </a:r>
            <a:r>
              <a:rPr lang="es-CO" dirty="0"/>
              <a:t>). Cada una de ellas tiene su cuenta de correo electrónico en un </a:t>
            </a:r>
            <a:r>
              <a:rPr lang="es-CO" dirty="0">
                <a:hlinkClick r:id="rId5" tooltip="Servidor de correo"/>
              </a:rPr>
              <a:t>servidor</a:t>
            </a:r>
            <a:r>
              <a:rPr lang="es-CO" dirty="0"/>
              <a:t> distinto (una en a.org, otra en b.com), pero estos se pondrán en contacto para transferir el mensaje.</a:t>
            </a:r>
          </a:p>
          <a:p>
            <a:r>
              <a:rPr lang="es-CO" dirty="0"/>
              <a:t>Secuencialmente, son ejecutados los siguientes pasos:</a:t>
            </a:r>
          </a:p>
          <a:p>
            <a:r>
              <a:rPr lang="es-CO" i="1" dirty="0"/>
              <a:t>Ana</a:t>
            </a:r>
            <a:r>
              <a:rPr lang="es-CO" dirty="0"/>
              <a:t> escribe el correo con la ayuda de su </a:t>
            </a:r>
            <a:r>
              <a:rPr lang="es-CO" dirty="0">
                <a:hlinkClick r:id="rId6" tooltip="Cliente de correo electrónico"/>
              </a:rPr>
              <a:t>cliente de correo electrónico</a:t>
            </a:r>
            <a:r>
              <a:rPr lang="es-CO" dirty="0"/>
              <a:t>. Cuando envía el mensaje, el programa hace contacto con el </a:t>
            </a:r>
            <a:r>
              <a:rPr lang="es-CO" dirty="0">
                <a:hlinkClick r:id="rId5" tooltip="Servidor de correo"/>
              </a:rPr>
              <a:t>servidor de correo</a:t>
            </a:r>
            <a:r>
              <a:rPr lang="es-CO" dirty="0"/>
              <a:t> usado por </a:t>
            </a:r>
            <a:r>
              <a:rPr lang="es-CO" i="1" dirty="0"/>
              <a:t>Ana</a:t>
            </a:r>
            <a:r>
              <a:rPr lang="es-CO" dirty="0"/>
              <a:t> (en este caso, smtp.a.org). Se comunica usando un lenguaje conocido como protocolo </a:t>
            </a:r>
            <a:r>
              <a:rPr lang="es-CO" dirty="0">
                <a:hlinkClick r:id="rId3" tooltip="SMTP"/>
              </a:rPr>
              <a:t>SMTP</a:t>
            </a:r>
            <a:r>
              <a:rPr lang="es-CO" dirty="0"/>
              <a:t>. Le transfiere el correo, y le da la orden de enviarlo.</a:t>
            </a:r>
          </a:p>
          <a:p>
            <a:r>
              <a:rPr lang="es-CO" dirty="0"/>
              <a:t>El servidor smtp.a.org debe entregar un correo a un usuario del dominio b.com, pero no sabe con qué ordenador tiene que conectarse. Para ello, efectúa una consulta al </a:t>
            </a:r>
            <a:r>
              <a:rPr lang="es-CO" dirty="0">
                <a:hlinkClick r:id="rId7" tooltip="Servidor DNS"/>
              </a:rPr>
              <a:t>servidor DNS</a:t>
            </a:r>
            <a:r>
              <a:rPr lang="es-CO" dirty="0"/>
              <a:t> de su red, usando el protocolo </a:t>
            </a:r>
            <a:r>
              <a:rPr lang="es-CO" dirty="0">
                <a:hlinkClick r:id="rId8" tooltip="DNS"/>
              </a:rPr>
              <a:t>DNS</a:t>
            </a:r>
            <a:r>
              <a:rPr lang="es-CO" dirty="0"/>
              <a:t>, y le pregunta qué servidor es el encargado de gestionar el correo del dominio b.com. Técnicamente, le está preguntando el </a:t>
            </a:r>
            <a:r>
              <a:rPr lang="es-CO" dirty="0">
                <a:hlinkClick r:id="rId9" tooltip="DNS"/>
              </a:rPr>
              <a:t>registro MX</a:t>
            </a:r>
            <a:r>
              <a:rPr lang="es-CO" dirty="0"/>
              <a:t> asociado a ese dominio.</a:t>
            </a:r>
          </a:p>
          <a:p>
            <a:r>
              <a:rPr lang="es-CO" dirty="0"/>
              <a:t>Como respuesta a esta petición, el servidor DNS contesta con el </a:t>
            </a:r>
            <a:r>
              <a:rPr lang="es-CO" dirty="0">
                <a:hlinkClick r:id="rId10" tooltip="FQDN"/>
              </a:rPr>
              <a:t>nombre de dominio</a:t>
            </a:r>
            <a:r>
              <a:rPr lang="es-CO" dirty="0"/>
              <a:t> del servidor de correo de </a:t>
            </a:r>
            <a:r>
              <a:rPr lang="es-CO" i="1" dirty="0"/>
              <a:t>Bea</a:t>
            </a:r>
            <a:r>
              <a:rPr lang="es-CO" dirty="0"/>
              <a:t>. En este caso es mx.b.com; que en este caso en particular es un servidor gestionado por el </a:t>
            </a:r>
            <a:r>
              <a:rPr lang="es-CO" dirty="0">
                <a:hlinkClick r:id="rId11" tooltip="Proveedor de Internet"/>
              </a:rPr>
              <a:t>proveedor de Internet</a:t>
            </a:r>
            <a:r>
              <a:rPr lang="es-CO" dirty="0"/>
              <a:t> de </a:t>
            </a:r>
            <a:r>
              <a:rPr lang="es-CO" i="1" dirty="0"/>
              <a:t>Bea</a:t>
            </a:r>
            <a:r>
              <a:rPr lang="es-CO" dirty="0"/>
              <a:t>.</a:t>
            </a:r>
          </a:p>
          <a:p>
            <a:r>
              <a:rPr lang="es-CO" dirty="0"/>
              <a:t>El servidor SMTP (smtp.a.org) ya puede conectarse con mx.b.com y transferirle el mensaje, que quedará guardado en este ordenador. Se usa otra vez el protocolo </a:t>
            </a:r>
            <a:r>
              <a:rPr lang="es-CO" dirty="0">
                <a:hlinkClick r:id="rId3" tooltip="SMTP"/>
              </a:rPr>
              <a:t>SMTP</a:t>
            </a:r>
            <a:r>
              <a:rPr lang="es-CO" dirty="0"/>
              <a:t>.</a:t>
            </a:r>
          </a:p>
          <a:p>
            <a:endParaRPr lang="es-CO" dirty="0"/>
          </a:p>
        </p:txBody>
      </p:sp>
    </p:spTree>
    <p:extLst>
      <p:ext uri="{BB962C8B-B14F-4D97-AF65-F5344CB8AC3E}">
        <p14:creationId xmlns:p14="http://schemas.microsoft.com/office/powerpoint/2010/main" val="2397058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DESTINO, ASUNTO </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70000" lnSpcReduction="20000"/>
          </a:bodyPr>
          <a:lstStyle/>
          <a:p>
            <a:r>
              <a:rPr lang="es-CO" dirty="0"/>
              <a:t>No se pueden mandar mensajes entre computadores personales o entre dos terminales de una computadora central. Los mensajes se archivan en un buzón (una manera rápida de mandar mensajes). Cuando una persona decide escribir un correo electrónico, su programa (o correo web) le pedirá como mínimo tres cosas:</a:t>
            </a:r>
          </a:p>
          <a:p>
            <a:r>
              <a:rPr lang="es-CO" b="1" dirty="0"/>
              <a:t>Destinatario</a:t>
            </a:r>
            <a:r>
              <a:rPr lang="es-CO" dirty="0"/>
              <a:t>: una o varias direcciones de correo a las que ha de llegar el mensaje</a:t>
            </a:r>
          </a:p>
          <a:p>
            <a:r>
              <a:rPr lang="es-CO" b="1" dirty="0"/>
              <a:t>Asunto</a:t>
            </a:r>
            <a:r>
              <a:rPr lang="es-CO" dirty="0"/>
              <a:t>: una descripción corta que verá la persona que lo reciba antes de abrir el correo</a:t>
            </a:r>
          </a:p>
          <a:p>
            <a:r>
              <a:rPr lang="es-CO" dirty="0"/>
              <a:t>El propio </a:t>
            </a:r>
            <a:r>
              <a:rPr lang="es-CO" b="1" dirty="0"/>
              <a:t>mensaje</a:t>
            </a:r>
            <a:r>
              <a:rPr lang="es-CO" dirty="0"/>
              <a:t>. Puede ser sólo texto, o incluir formato, y no hay límite de tamaño.</a:t>
            </a:r>
          </a:p>
          <a:p>
            <a:r>
              <a:rPr lang="es-CO" dirty="0"/>
              <a:t>Además, se suele dar la opción de incluir </a:t>
            </a:r>
            <a:r>
              <a:rPr lang="es-CO" dirty="0">
                <a:hlinkClick r:id="rId2" tooltip="Archivo informático"/>
              </a:rPr>
              <a:t>archivos</a:t>
            </a:r>
            <a:r>
              <a:rPr lang="es-CO" dirty="0"/>
              <a:t> </a:t>
            </a:r>
            <a:r>
              <a:rPr lang="es-CO" i="1" dirty="0"/>
              <a:t>adjuntos</a:t>
            </a:r>
            <a:r>
              <a:rPr lang="es-CO" dirty="0"/>
              <a:t> al mensaje. Esto permite traspasar datos informáticos de cualquier tipo mediante el correo electrónico.</a:t>
            </a:r>
          </a:p>
          <a:p>
            <a:endParaRPr lang="es-CO" dirty="0"/>
          </a:p>
        </p:txBody>
      </p:sp>
    </p:spTree>
    <p:extLst>
      <p:ext uri="{BB962C8B-B14F-4D97-AF65-F5344CB8AC3E}">
        <p14:creationId xmlns:p14="http://schemas.microsoft.com/office/powerpoint/2010/main" val="19842971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CO"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RESPONDER, REENVIAR</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p:txBody>
          <a:bodyPr>
            <a:normAutofit fontScale="47500" lnSpcReduction="20000"/>
          </a:bodyPr>
          <a:lstStyle/>
          <a:p>
            <a:r>
              <a:rPr lang="es-CO" dirty="0"/>
              <a:t>Una vez que el destinatario ha recibido (y, normalmente, leído) el mensaje puede hacer varias cosas con él. Normalmente los sistemas de correo (tanto </a:t>
            </a:r>
            <a:r>
              <a:rPr lang="es-CO" dirty="0">
                <a:hlinkClick r:id="rId2" tooltip="Cliente de correo electrónico"/>
              </a:rPr>
              <a:t>programas</a:t>
            </a:r>
            <a:r>
              <a:rPr lang="es-CO" dirty="0"/>
              <a:t> como </a:t>
            </a:r>
            <a:r>
              <a:rPr lang="es-CO" i="1" dirty="0">
                <a:hlinkClick r:id="rId3" tooltip="Correo web"/>
              </a:rPr>
              <a:t>correo web</a:t>
            </a:r>
            <a:r>
              <a:rPr lang="es-CO" dirty="0"/>
              <a:t>) ofrecen opciones como:</a:t>
            </a:r>
          </a:p>
          <a:p>
            <a:r>
              <a:rPr lang="es-CO" b="1" dirty="0"/>
              <a:t>Responder</a:t>
            </a:r>
            <a:r>
              <a:rPr lang="es-CO" dirty="0"/>
              <a:t>: escribir un mensaje a la persona que ha mandado el correo (que es sólo una). Existe la variante </a:t>
            </a:r>
            <a:r>
              <a:rPr lang="es-CO" b="1" dirty="0"/>
              <a:t>Responder a todos</a:t>
            </a:r>
            <a:r>
              <a:rPr lang="es-CO" dirty="0"/>
              <a:t>, que pone como destinatarios tanto al que lo envía como a quienes estaban en el campo </a:t>
            </a:r>
            <a:r>
              <a:rPr lang="es-CO" i="1" dirty="0"/>
              <a:t>CC</a:t>
            </a:r>
            <a:endParaRPr lang="es-CO" dirty="0"/>
          </a:p>
          <a:p>
            <a:r>
              <a:rPr lang="es-CO" b="1" dirty="0"/>
              <a:t>Reenviar</a:t>
            </a:r>
            <a:r>
              <a:rPr lang="es-CO" dirty="0"/>
              <a:t> (o </a:t>
            </a:r>
            <a:r>
              <a:rPr lang="es-CO" b="1" dirty="0"/>
              <a:t>remitir</a:t>
            </a:r>
            <a:r>
              <a:rPr lang="es-CO" dirty="0"/>
              <a:t>): pasar este correo a una tercera persona, que verá quién era el origen y destinatario original, junto con el cuerpo del mensaje. De forma opcional se puede añadir más texto al mensaje o borrar los encabezados e incluso el cuerpo (o parte de él) de anteriores envíos del mensaje.</a:t>
            </a:r>
          </a:p>
          <a:p>
            <a:r>
              <a:rPr lang="es-CO" b="1" dirty="0"/>
              <a:t>Marcar como correo no deseado</a:t>
            </a:r>
            <a:r>
              <a:rPr lang="es-CO" dirty="0"/>
              <a:t> (</a:t>
            </a:r>
            <a:r>
              <a:rPr lang="es-CO" b="1" i="1" dirty="0"/>
              <a:t>spam</a:t>
            </a:r>
            <a:r>
              <a:rPr lang="es-CO" dirty="0"/>
              <a:t>): separar el correo y esconderlo para que no moleste, de paso instruyendo al programa para que intente detectar mejor mensajes parecidos a éste. Se usa para evitar la publicidad no solicitada.</a:t>
            </a:r>
          </a:p>
          <a:p>
            <a:r>
              <a:rPr lang="es-CO" b="1" dirty="0"/>
              <a:t>Archivar</a:t>
            </a:r>
            <a:r>
              <a:rPr lang="es-CO" dirty="0"/>
              <a:t>: guardar el mensaje en el ordenador, pero sin borrarlo, de forma que se pueda consultar más adelante. Esta opción no está en forma explícita, ya que estos programas guardan los mensajes automáticamente.</a:t>
            </a:r>
          </a:p>
          <a:p>
            <a:r>
              <a:rPr lang="es-CO" b="1" dirty="0"/>
              <a:t>Borrar</a:t>
            </a:r>
            <a:r>
              <a:rPr lang="es-CO" dirty="0"/>
              <a:t>: Se envía el mensaje a una carpeta </a:t>
            </a:r>
            <a:r>
              <a:rPr lang="es-CO" i="1" dirty="0"/>
              <a:t>Elementos eliminados</a:t>
            </a:r>
            <a:r>
              <a:rPr lang="es-CO" dirty="0"/>
              <a:t> que puede ser vaciada posteriormente.</a:t>
            </a:r>
          </a:p>
          <a:p>
            <a:r>
              <a:rPr lang="es-CO" b="1" dirty="0"/>
              <a:t>Mover a carpeta</a:t>
            </a:r>
            <a:r>
              <a:rPr lang="es-CO" dirty="0"/>
              <a:t> o </a:t>
            </a:r>
            <a:r>
              <a:rPr lang="es-CO" b="1" dirty="0"/>
              <a:t>Añadir etiquetas</a:t>
            </a:r>
            <a:r>
              <a:rPr lang="es-CO" dirty="0"/>
              <a:t>: algunos sistemas permiten catalogar los mensajes en distintos apartados según el tema del que traten. Otros permiten añadir marcas definidas por el usuario (</a:t>
            </a:r>
            <a:r>
              <a:rPr lang="es-CO" dirty="0" err="1"/>
              <a:t>ej</a:t>
            </a:r>
            <a:r>
              <a:rPr lang="es-CO" dirty="0"/>
              <a:t>: "trabajo", "casa", etc.).</a:t>
            </a:r>
          </a:p>
          <a:p>
            <a:endParaRPr lang="es-CO" dirty="0"/>
          </a:p>
        </p:txBody>
      </p:sp>
    </p:spTree>
    <p:extLst>
      <p:ext uri="{BB962C8B-B14F-4D97-AF65-F5344CB8AC3E}">
        <p14:creationId xmlns:p14="http://schemas.microsoft.com/office/powerpoint/2010/main" val="1420112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526</Words>
  <Application>Microsoft Office PowerPoint</Application>
  <PresentationFormat>Presentación en pantalla (4:3)</PresentationFormat>
  <Paragraphs>117</Paragraphs>
  <Slides>24</Slides>
  <Notes>0</Notes>
  <HiddenSlides>0</HiddenSlides>
  <MMClips>0</MMClips>
  <ScaleCrop>false</ScaleCrop>
  <HeadingPairs>
    <vt:vector size="4" baseType="variant">
      <vt:variant>
        <vt:lpstr>Tema</vt:lpstr>
      </vt:variant>
      <vt:variant>
        <vt:i4>2</vt:i4>
      </vt:variant>
      <vt:variant>
        <vt:lpstr>Títulos de diapositiva</vt:lpstr>
      </vt:variant>
      <vt:variant>
        <vt:i4>24</vt:i4>
      </vt:variant>
    </vt:vector>
  </HeadingPairs>
  <TitlesOfParts>
    <vt:vector size="26" baseType="lpstr">
      <vt:lpstr>Tema de Office</vt:lpstr>
      <vt:lpstr>Diseño personalizado</vt:lpstr>
      <vt:lpstr>CORREO ELECTRONICO</vt:lpstr>
      <vt:lpstr>QUE ES</vt:lpstr>
      <vt:lpstr>Presentación de PowerPoint</vt:lpstr>
      <vt:lpstr>ORIGEN</vt:lpstr>
      <vt:lpstr>PRIMER MENSAJE</vt:lpstr>
      <vt:lpstr>DIRECCION DE CORREO ELECTRONICO</vt:lpstr>
      <vt:lpstr>FUNCIONAMIENTO</vt:lpstr>
      <vt:lpstr>DESTINO, ASUNTO </vt:lpstr>
      <vt:lpstr>RESPONDER, REENVIAR</vt:lpstr>
      <vt:lpstr>Servicios de correo electrónico</vt:lpstr>
      <vt:lpstr>webmail</vt:lpstr>
      <vt:lpstr>pop3</vt:lpstr>
      <vt:lpstr>Presentación de PowerPoint</vt:lpstr>
      <vt:lpstr>Presentación de PowerPoint</vt:lpstr>
      <vt:lpstr>Outlook </vt:lpstr>
      <vt:lpstr>! MailYahoo</vt:lpstr>
      <vt:lpstr>Presentación de PowerPoint</vt:lpstr>
      <vt:lpstr>GMAIL</vt:lpstr>
      <vt:lpstr>Caracteristicas</vt:lpstr>
      <vt:lpstr>Que es el spam</vt:lpstr>
      <vt:lpstr>antispam</vt:lpstr>
      <vt:lpstr>Presentación de PowerPoint</vt:lpstr>
      <vt:lpstr>Algunos correo web libres: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CORREO ELECTRONICO</dc:title>
  <dc:creator>PC</dc:creator>
  <cp:lastModifiedBy>PC</cp:lastModifiedBy>
  <cp:revision>12</cp:revision>
  <dcterms:created xsi:type="dcterms:W3CDTF">2018-07-18T17:12:13Z</dcterms:created>
  <dcterms:modified xsi:type="dcterms:W3CDTF">2018-07-19T16:35:05Z</dcterms:modified>
</cp:coreProperties>
</file>